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98" r:id="rId2"/>
    <p:sldId id="330" r:id="rId3"/>
    <p:sldId id="265" r:id="rId4"/>
    <p:sldId id="266" r:id="rId5"/>
    <p:sldId id="303" r:id="rId6"/>
    <p:sldId id="276" r:id="rId7"/>
    <p:sldId id="299" r:id="rId8"/>
    <p:sldId id="300" r:id="rId9"/>
    <p:sldId id="301" r:id="rId10"/>
    <p:sldId id="262" r:id="rId11"/>
    <p:sldId id="261" r:id="rId12"/>
    <p:sldId id="302" r:id="rId13"/>
    <p:sldId id="267" r:id="rId14"/>
    <p:sldId id="304" r:id="rId15"/>
    <p:sldId id="331" r:id="rId16"/>
    <p:sldId id="274" r:id="rId17"/>
    <p:sldId id="271" r:id="rId18"/>
    <p:sldId id="313" r:id="rId19"/>
    <p:sldId id="275" r:id="rId20"/>
    <p:sldId id="307" r:id="rId21"/>
    <p:sldId id="309" r:id="rId22"/>
    <p:sldId id="310" r:id="rId23"/>
    <p:sldId id="311" r:id="rId24"/>
    <p:sldId id="312" r:id="rId25"/>
    <p:sldId id="277" r:id="rId26"/>
    <p:sldId id="314" r:id="rId27"/>
    <p:sldId id="332" r:id="rId28"/>
    <p:sldId id="289" r:id="rId29"/>
    <p:sldId id="290" r:id="rId30"/>
    <p:sldId id="291" r:id="rId31"/>
    <p:sldId id="320" r:id="rId32"/>
    <p:sldId id="284" r:id="rId33"/>
    <p:sldId id="286" r:id="rId34"/>
    <p:sldId id="316" r:id="rId35"/>
    <p:sldId id="317" r:id="rId36"/>
    <p:sldId id="285" r:id="rId37"/>
    <p:sldId id="318" r:id="rId38"/>
    <p:sldId id="319" r:id="rId39"/>
    <p:sldId id="321" r:id="rId40"/>
    <p:sldId id="322" r:id="rId41"/>
    <p:sldId id="323" r:id="rId42"/>
    <p:sldId id="333" r:id="rId43"/>
    <p:sldId id="338" r:id="rId44"/>
    <p:sldId id="339" r:id="rId45"/>
    <p:sldId id="334" r:id="rId46"/>
    <p:sldId id="326" r:id="rId47"/>
    <p:sldId id="327" r:id="rId48"/>
    <p:sldId id="328" r:id="rId49"/>
    <p:sldId id="296" r:id="rId50"/>
    <p:sldId id="337" r:id="rId51"/>
    <p:sldId id="329" r:id="rId52"/>
    <p:sldId id="335" r:id="rId53"/>
    <p:sldId id="336"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4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61300-2A0A-4E80-A0B1-E5B8B2D611B1}" type="datetimeFigureOut">
              <a:rPr lang="en-US" smtClean="0"/>
              <a:pPr/>
              <a:t>9/23/2013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E4188-CE93-4A72-AC11-7DEC6B7B2F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http://pbskids.org/lions/games/stacker.html</a:t>
            </a:r>
          </a:p>
          <a:p>
            <a:endParaRPr lang="en-US" dirty="0" smtClean="0"/>
          </a:p>
          <a:p>
            <a:r>
              <a:rPr lang="en-US" dirty="0" smtClean="0"/>
              <a:t>Page 22a</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26e</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Page 25d</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http://pbskids.org/lions/games/stacker.html</a:t>
            </a:r>
          </a:p>
          <a:p>
            <a:endParaRPr lang="en-US" dirty="0" smtClean="0"/>
          </a:p>
          <a:p>
            <a:r>
              <a:rPr lang="en-US" dirty="0" smtClean="0"/>
              <a:t>Page 22a</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http://pbskids.org/lions/games/stacker.html</a:t>
            </a:r>
          </a:p>
          <a:p>
            <a:endParaRPr lang="en-US" dirty="0" smtClean="0"/>
          </a:p>
          <a:p>
            <a:r>
              <a:rPr lang="en-US" dirty="0" smtClean="0"/>
              <a:t>Page 22a</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43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http://pbskids.org/lions/games/stacker.html</a:t>
            </a:r>
          </a:p>
          <a:p>
            <a:endParaRPr lang="en-US" dirty="0" smtClean="0"/>
          </a:p>
          <a:p>
            <a:r>
              <a:rPr lang="en-US" dirty="0" smtClean="0"/>
              <a:t>Page 22a</a:t>
            </a:r>
            <a:endParaRPr lang="en-US" dirty="0"/>
          </a:p>
        </p:txBody>
      </p:sp>
      <p:sp>
        <p:nvSpPr>
          <p:cNvPr id="4" name="Slide Number Placeholder 3"/>
          <p:cNvSpPr>
            <a:spLocks noGrp="1"/>
          </p:cNvSpPr>
          <p:nvPr>
            <p:ph type="sldNum" sz="quarter" idx="10"/>
          </p:nvPr>
        </p:nvSpPr>
        <p:spPr/>
        <p:txBody>
          <a:bodyPr/>
          <a:lstStyle/>
          <a:p>
            <a:fld id="{483F88C2-7940-4208-8559-16E427B2DC93}" type="slidenum">
              <a:rPr lang="en-US" smtClean="0"/>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87031B-C8D3-4F1F-947E-467328CBEBA3}"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7031B-C8D3-4F1F-947E-467328CBEBA3}"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7031B-C8D3-4F1F-947E-467328CBEBA3}"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87031B-C8D3-4F1F-947E-467328CBEBA3}"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87031B-C8D3-4F1F-947E-467328CBEBA3}"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87031B-C8D3-4F1F-947E-467328CBEBA3}"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87031B-C8D3-4F1F-947E-467328CBEBA3}" type="datetimeFigureOut">
              <a:rPr lang="en-US" smtClean="0"/>
              <a:pPr/>
              <a:t>9/23/2013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87031B-C8D3-4F1F-947E-467328CBEBA3}"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7031B-C8D3-4F1F-947E-467328CBEBA3}"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7031B-C8D3-4F1F-947E-467328CBEBA3}"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7031B-C8D3-4F1F-947E-467328CBEBA3}"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5B0E6-D49C-4D39-8379-4FD1A76ADF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7031B-C8D3-4F1F-947E-467328CBEBA3}" type="datetimeFigureOut">
              <a:rPr lang="en-US" smtClean="0"/>
              <a:pPr/>
              <a:t>9/23/2013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5B0E6-D49C-4D39-8379-4FD1A76ADF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earsonsuccessnet.com/snpapp/learn/navigateIDP.do?method=vlo&amp;internalId=110313100000043"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pearsonsuccessnet.com/snpapp/learn/navigateIDP.do?method=vlo&amp;internalId=110313100000043"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Review </a:t>
            </a:r>
            <a:endParaRPr lang="en-US" dirty="0"/>
          </a:p>
        </p:txBody>
      </p:sp>
      <p:pic>
        <p:nvPicPr>
          <p:cNvPr id="4" name="Content Placeholder 3" descr="unit 1 review_BF.png"/>
          <p:cNvPicPr>
            <a:picLocks noGrp="1" noChangeAspect="1"/>
          </p:cNvPicPr>
          <p:nvPr>
            <p:ph idx="1"/>
          </p:nvPr>
        </p:nvPicPr>
        <p:blipFill>
          <a:blip r:embed="rId2" cstate="print"/>
          <a:stretch>
            <a:fillRect/>
          </a:stretch>
        </p:blipFill>
        <p:spPr>
          <a:xfrm>
            <a:off x="1447800" y="1447800"/>
            <a:ext cx="6198973" cy="3276600"/>
          </a:xfrm>
        </p:spPr>
      </p:pic>
      <p:sp>
        <p:nvSpPr>
          <p:cNvPr id="5" name="TextBox 4"/>
          <p:cNvSpPr txBox="1"/>
          <p:nvPr/>
        </p:nvSpPr>
        <p:spPr>
          <a:xfrm>
            <a:off x="1676400" y="4876800"/>
            <a:ext cx="6781800" cy="954107"/>
          </a:xfrm>
          <a:prstGeom prst="rect">
            <a:avLst/>
          </a:prstGeom>
          <a:noFill/>
        </p:spPr>
        <p:txBody>
          <a:bodyPr wrap="square" rtlCol="0">
            <a:spAutoFit/>
          </a:bodyPr>
          <a:lstStyle/>
          <a:p>
            <a:r>
              <a:rPr lang="en-US" sz="2800" dirty="0" smtClean="0"/>
              <a:t>Which skills help us make our way   </a:t>
            </a:r>
          </a:p>
          <a:p>
            <a:r>
              <a:rPr lang="en-US" sz="2800" dirty="0" smtClean="0"/>
              <a:t>                   in the world?</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86200"/>
          </a:xfrm>
        </p:spPr>
        <p:txBody>
          <a:bodyPr>
            <a:normAutofit lnSpcReduction="10000"/>
          </a:bodyPr>
          <a:lstStyle/>
          <a:p>
            <a:r>
              <a:rPr lang="en-US" dirty="0" smtClean="0"/>
              <a:t>What is a homonym?</a:t>
            </a:r>
          </a:p>
          <a:p>
            <a:endParaRPr lang="en-US" dirty="0"/>
          </a:p>
          <a:p>
            <a:r>
              <a:rPr lang="en-US" dirty="0" smtClean="0"/>
              <a:t>Words that look and sound the same but have different origins and meanings.</a:t>
            </a:r>
          </a:p>
          <a:p>
            <a:endParaRPr lang="en-US" dirty="0"/>
          </a:p>
          <a:p>
            <a:r>
              <a:rPr lang="en-US" dirty="0" smtClean="0"/>
              <a:t>What are some homonyms you can remember?</a:t>
            </a:r>
            <a:endParaRPr lang="en-US" dirty="0"/>
          </a:p>
        </p:txBody>
      </p:sp>
      <p:sp>
        <p:nvSpPr>
          <p:cNvPr id="4" name="Title 1"/>
          <p:cNvSpPr>
            <a:spLocks noGrp="1"/>
          </p:cNvSpPr>
          <p:nvPr>
            <p:ph type="title"/>
          </p:nvPr>
        </p:nvSpPr>
        <p:spPr/>
        <p:txBody>
          <a:bodyPr>
            <a:normAutofit/>
          </a:bodyPr>
          <a:lstStyle/>
          <a:p>
            <a:r>
              <a:rPr lang="en-US" sz="5400" dirty="0" smtClean="0"/>
              <a:t>Vocabulary: Homonym</a:t>
            </a:r>
            <a:endParaRPr lang="en-US"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Vocabulary: Homonym</a:t>
            </a:r>
            <a:endParaRPr lang="en-US" sz="5400" b="1" dirty="0">
              <a:solidFill>
                <a:schemeClr val="tx2">
                  <a:lumMod val="75000"/>
                </a:schemeClr>
              </a:solidFill>
            </a:endParaRPr>
          </a:p>
        </p:txBody>
      </p:sp>
      <p:sp>
        <p:nvSpPr>
          <p:cNvPr id="9" name="Content Placeholder 8"/>
          <p:cNvSpPr>
            <a:spLocks noGrp="1"/>
          </p:cNvSpPr>
          <p:nvPr>
            <p:ph idx="1"/>
          </p:nvPr>
        </p:nvSpPr>
        <p:spPr/>
        <p:txBody>
          <a:bodyPr>
            <a:normAutofit/>
          </a:bodyPr>
          <a:lstStyle/>
          <a:p>
            <a:r>
              <a:rPr lang="en-US" dirty="0" smtClean="0"/>
              <a:t>Turn to page 34 and find the word </a:t>
            </a:r>
            <a:r>
              <a:rPr lang="en-US" b="1" dirty="0" smtClean="0"/>
              <a:t>sound</a:t>
            </a:r>
            <a:endParaRPr lang="en-US" dirty="0" smtClean="0"/>
          </a:p>
          <a:p>
            <a:r>
              <a:rPr lang="en-US" dirty="0" smtClean="0"/>
              <a:t>What are two definitions for sound?</a:t>
            </a:r>
          </a:p>
          <a:p>
            <a:r>
              <a:rPr lang="en-US" i="1" dirty="0" smtClean="0"/>
              <a:t>What is or can be heard</a:t>
            </a:r>
          </a:p>
          <a:p>
            <a:r>
              <a:rPr lang="en-US" i="1" dirty="0" smtClean="0"/>
              <a:t>Free from disease</a:t>
            </a:r>
          </a:p>
          <a:p>
            <a:r>
              <a:rPr lang="en-US" dirty="0" smtClean="0"/>
              <a:t>What does it mean in this story?</a:t>
            </a:r>
          </a:p>
          <a:p>
            <a:r>
              <a:rPr lang="en-US" dirty="0" smtClean="0"/>
              <a:t>Why is it important to use context clues to determine meaning of a homonym?</a:t>
            </a:r>
          </a:p>
        </p:txBody>
      </p:sp>
      <p:sp>
        <p:nvSpPr>
          <p:cNvPr id="4" name="Content Placeholder 2"/>
          <p:cNvSpPr txBox="1">
            <a:spLocks/>
          </p:cNvSpPr>
          <p:nvPr/>
        </p:nvSpPr>
        <p:spPr>
          <a:xfrm>
            <a:off x="0" y="5791200"/>
            <a:ext cx="9144000" cy="7620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5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amond(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amond(in)">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amond(in)">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amond(in)">
                                      <p:cBhvr>
                                        <p:cTn id="22" dur="2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diamond(in)">
                                      <p:cBhvr>
                                        <p:cTn id="27" dur="20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diamond(in)">
                                      <p:cBhvr>
                                        <p:cTn id="32"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page 54</a:t>
            </a:r>
          </a:p>
          <a:p>
            <a:endParaRPr lang="en-US" dirty="0" smtClean="0"/>
          </a:p>
          <a:p>
            <a:endParaRPr lang="en-US" dirty="0" smtClean="0"/>
          </a:p>
          <a:p>
            <a:endParaRPr lang="en-US" dirty="0" smtClean="0"/>
          </a:p>
          <a:p>
            <a:endParaRPr lang="en-US" dirty="0" smtClean="0"/>
          </a:p>
          <a:p>
            <a:endParaRPr lang="en-US" dirty="0" smtClean="0"/>
          </a:p>
          <a:p>
            <a:r>
              <a:rPr lang="en-US" dirty="0" smtClean="0"/>
              <a:t>End of vocabulary review lesson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dirty="0" smtClean="0"/>
              <a:t>Conventions: Sentences	</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A </a:t>
            </a:r>
            <a:r>
              <a:rPr lang="en-US" b="1" dirty="0" smtClean="0"/>
              <a:t>simple sentence</a:t>
            </a:r>
            <a:r>
              <a:rPr lang="en-US" dirty="0" smtClean="0"/>
              <a:t> tells a complete thought. It names someone or something and tells what that person or thing is or does. </a:t>
            </a:r>
            <a:r>
              <a:rPr lang="en-US" i="1" dirty="0" smtClean="0"/>
              <a:t>An incomplete</a:t>
            </a:r>
            <a:r>
              <a:rPr lang="en-US" b="1" i="1" dirty="0" smtClean="0"/>
              <a:t> </a:t>
            </a:r>
            <a:r>
              <a:rPr lang="en-US" dirty="0" smtClean="0"/>
              <a:t>sentence is called a </a:t>
            </a:r>
            <a:r>
              <a:rPr lang="en-US" b="1" dirty="0" smtClean="0"/>
              <a:t>fragment.</a:t>
            </a:r>
          </a:p>
          <a:p>
            <a:endParaRPr lang="en-US" dirty="0" smtClean="0"/>
          </a:p>
          <a:p>
            <a:pPr lvl="1"/>
            <a:r>
              <a:rPr lang="en-US" dirty="0" smtClean="0"/>
              <a:t>Sentence – The power went out in the night.</a:t>
            </a:r>
          </a:p>
          <a:p>
            <a:pPr lvl="1"/>
            <a:r>
              <a:rPr lang="en-US" dirty="0" smtClean="0"/>
              <a:t>Fragment – The boy in the dark.</a:t>
            </a:r>
          </a:p>
          <a:p>
            <a:pPr lvl="1"/>
            <a:endParaRPr lang="en-US" dirty="0" smtClean="0"/>
          </a:p>
          <a:p>
            <a:pPr lvl="1"/>
            <a:r>
              <a:rPr lang="en-US" dirty="0" smtClean="0"/>
              <a:t>Words in a sentence are in order that makes sense. A sentence always begins with a capital letter and ends with an end mark.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ox(in)">
                                      <p:cBhvr>
                                        <p:cTn id="11" dur="500"/>
                                        <p:tgtEl>
                                          <p:spTgt spid="3">
                                            <p:txEl>
                                              <p:pRg st="2" end="2"/>
                                            </p:txEl>
                                          </p:spTgt>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ox(i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Complete worksheet page 96</a:t>
            </a:r>
          </a:p>
          <a:p>
            <a:endParaRPr lang="en-US" dirty="0" smtClean="0"/>
          </a:p>
          <a:p>
            <a:endParaRPr lang="en-US" dirty="0" smtClean="0"/>
          </a:p>
          <a:p>
            <a:endParaRPr lang="en-US" dirty="0" smtClean="0"/>
          </a:p>
          <a:p>
            <a:endParaRPr lang="en-US" dirty="0" smtClean="0"/>
          </a:p>
          <a:p>
            <a:r>
              <a:rPr lang="en-US" dirty="0" smtClean="0"/>
              <a:t>End of conventions review lesson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1371599"/>
          </a:xfrm>
        </p:spPr>
        <p:txBody>
          <a:bodyPr>
            <a:normAutofit/>
          </a:bodyPr>
          <a:lstStyle/>
          <a:p>
            <a:r>
              <a:rPr lang="en-US" b="1" u="sng" dirty="0" smtClean="0"/>
              <a:t>What About Me?</a:t>
            </a:r>
            <a:endParaRPr lang="en-US" u="sng" dirty="0"/>
          </a:p>
        </p:txBody>
      </p:sp>
      <p:sp>
        <p:nvSpPr>
          <p:cNvPr id="4" name="TextBox 3"/>
          <p:cNvSpPr txBox="1"/>
          <p:nvPr/>
        </p:nvSpPr>
        <p:spPr>
          <a:xfrm>
            <a:off x="4343400" y="1066800"/>
            <a:ext cx="3962400" cy="923330"/>
          </a:xfrm>
          <a:prstGeom prst="rect">
            <a:avLst/>
          </a:prstGeom>
          <a:noFill/>
        </p:spPr>
        <p:txBody>
          <a:bodyPr wrap="square" rtlCol="0">
            <a:spAutoFit/>
          </a:bodyPr>
          <a:lstStyle/>
          <a:p>
            <a:r>
              <a:rPr lang="en-US" sz="3600" b="1" dirty="0" smtClean="0">
                <a:solidFill>
                  <a:schemeClr val="tx2">
                    <a:lumMod val="75000"/>
                  </a:schemeClr>
                </a:solidFill>
              </a:rPr>
              <a:t>Fable</a:t>
            </a:r>
            <a:endParaRPr lang="en-US" sz="3600" b="1" dirty="0">
              <a:solidFill>
                <a:schemeClr val="tx2">
                  <a:lumMod val="75000"/>
                </a:schemeClr>
              </a:solidFill>
            </a:endParaRPr>
          </a:p>
          <a:p>
            <a:endParaRPr lang="en-US" dirty="0"/>
          </a:p>
        </p:txBody>
      </p:sp>
      <p:sp>
        <p:nvSpPr>
          <p:cNvPr id="5" name="TextBox 4"/>
          <p:cNvSpPr txBox="1"/>
          <p:nvPr/>
        </p:nvSpPr>
        <p:spPr>
          <a:xfrm>
            <a:off x="4114800" y="4038601"/>
            <a:ext cx="4114800" cy="954107"/>
          </a:xfrm>
          <a:prstGeom prst="rect">
            <a:avLst/>
          </a:prstGeom>
          <a:noFill/>
        </p:spPr>
        <p:txBody>
          <a:bodyPr wrap="square" rtlCol="0">
            <a:spAutoFit/>
          </a:bodyPr>
          <a:lstStyle/>
          <a:p>
            <a:r>
              <a:rPr lang="en-US" sz="3800" b="1" dirty="0" smtClean="0">
                <a:solidFill>
                  <a:schemeClr val="tx2">
                    <a:lumMod val="75000"/>
                  </a:schemeClr>
                </a:solidFill>
              </a:rPr>
              <a:t>Compound Words</a:t>
            </a:r>
            <a:endParaRPr lang="en-US" sz="3800" b="1" dirty="0">
              <a:solidFill>
                <a:schemeClr val="tx2">
                  <a:lumMod val="75000"/>
                </a:schemeClr>
              </a:solidFill>
            </a:endParaRPr>
          </a:p>
          <a:p>
            <a:endParaRPr lang="en-US" dirty="0"/>
          </a:p>
        </p:txBody>
      </p:sp>
      <p:sp>
        <p:nvSpPr>
          <p:cNvPr id="6" name="TextBox 5"/>
          <p:cNvSpPr txBox="1"/>
          <p:nvPr/>
        </p:nvSpPr>
        <p:spPr>
          <a:xfrm>
            <a:off x="4876800" y="4800600"/>
            <a:ext cx="4267200" cy="954107"/>
          </a:xfrm>
          <a:prstGeom prst="rect">
            <a:avLst/>
          </a:prstGeom>
          <a:noFill/>
        </p:spPr>
        <p:txBody>
          <a:bodyPr wrap="square" rtlCol="0">
            <a:spAutoFit/>
          </a:bodyPr>
          <a:lstStyle/>
          <a:p>
            <a:r>
              <a:rPr lang="en-US" sz="3800" b="1" dirty="0" smtClean="0">
                <a:solidFill>
                  <a:schemeClr val="tx2">
                    <a:lumMod val="75000"/>
                  </a:schemeClr>
                </a:solidFill>
              </a:rPr>
              <a:t>Sequence</a:t>
            </a:r>
            <a:endParaRPr lang="en-US" sz="3800" b="1" dirty="0">
              <a:solidFill>
                <a:schemeClr val="tx2">
                  <a:lumMod val="75000"/>
                </a:schemeClr>
              </a:solidFill>
            </a:endParaRPr>
          </a:p>
          <a:p>
            <a:endParaRPr lang="en-US" dirty="0"/>
          </a:p>
        </p:txBody>
      </p:sp>
      <p:sp>
        <p:nvSpPr>
          <p:cNvPr id="7" name="TextBox 6"/>
          <p:cNvSpPr txBox="1"/>
          <p:nvPr/>
        </p:nvSpPr>
        <p:spPr>
          <a:xfrm>
            <a:off x="2971800" y="1066800"/>
            <a:ext cx="1524000" cy="923330"/>
          </a:xfrm>
          <a:prstGeom prst="rect">
            <a:avLst/>
          </a:prstGeom>
          <a:noFill/>
        </p:spPr>
        <p:txBody>
          <a:bodyPr wrap="square" rtlCol="0">
            <a:spAutoFit/>
          </a:bodyPr>
          <a:lstStyle/>
          <a:p>
            <a:r>
              <a:rPr lang="en-US" sz="3600" b="1" dirty="0" smtClean="0"/>
              <a:t>Genre:</a:t>
            </a:r>
            <a:endParaRPr lang="en-US" sz="3600" b="1" dirty="0"/>
          </a:p>
          <a:p>
            <a:endParaRPr lang="en-US" dirty="0"/>
          </a:p>
        </p:txBody>
      </p:sp>
      <p:sp>
        <p:nvSpPr>
          <p:cNvPr id="8" name="TextBox 7"/>
          <p:cNvSpPr txBox="1"/>
          <p:nvPr/>
        </p:nvSpPr>
        <p:spPr>
          <a:xfrm>
            <a:off x="990600" y="4038600"/>
            <a:ext cx="4419600" cy="907941"/>
          </a:xfrm>
          <a:prstGeom prst="rect">
            <a:avLst/>
          </a:prstGeom>
          <a:noFill/>
        </p:spPr>
        <p:txBody>
          <a:bodyPr wrap="square" rtlCol="0">
            <a:spAutoFit/>
          </a:bodyPr>
          <a:lstStyle/>
          <a:p>
            <a:r>
              <a:rPr lang="en-US" sz="3500" b="1" dirty="0"/>
              <a:t>Vocabulary </a:t>
            </a:r>
            <a:r>
              <a:rPr lang="en-US" sz="3500" b="1" dirty="0" smtClean="0"/>
              <a:t>Skill:</a:t>
            </a:r>
            <a:endParaRPr lang="en-US" sz="3500" b="1" dirty="0"/>
          </a:p>
          <a:p>
            <a:endParaRPr lang="en-US" dirty="0"/>
          </a:p>
        </p:txBody>
      </p:sp>
      <p:sp>
        <p:nvSpPr>
          <p:cNvPr id="9" name="TextBox 8"/>
          <p:cNvSpPr txBox="1"/>
          <p:nvPr/>
        </p:nvSpPr>
        <p:spPr>
          <a:xfrm>
            <a:off x="914400" y="4800600"/>
            <a:ext cx="4191000" cy="907941"/>
          </a:xfrm>
          <a:prstGeom prst="rect">
            <a:avLst/>
          </a:prstGeom>
          <a:noFill/>
        </p:spPr>
        <p:txBody>
          <a:bodyPr wrap="square" rtlCol="0">
            <a:spAutoFit/>
          </a:bodyPr>
          <a:lstStyle/>
          <a:p>
            <a:r>
              <a:rPr lang="en-US" sz="3500" b="1" dirty="0"/>
              <a:t>Comprehension Skill:</a:t>
            </a:r>
          </a:p>
          <a:p>
            <a:endParaRPr lang="en-US" dirty="0"/>
          </a:p>
        </p:txBody>
      </p:sp>
      <p:pic>
        <p:nvPicPr>
          <p:cNvPr id="1026" name="Picture 2" descr="MPj04331790000[1]"/>
          <p:cNvPicPr>
            <a:picLocks noChangeAspect="1" noChangeArrowheads="1"/>
          </p:cNvPicPr>
          <p:nvPr/>
        </p:nvPicPr>
        <p:blipFill>
          <a:blip r:embed="rId2" cstate="print"/>
          <a:srcRect/>
          <a:stretch>
            <a:fillRect/>
          </a:stretch>
        </p:blipFill>
        <p:spPr bwMode="auto">
          <a:xfrm>
            <a:off x="152400" y="4038600"/>
            <a:ext cx="838200" cy="628650"/>
          </a:xfrm>
          <a:prstGeom prst="rect">
            <a:avLst/>
          </a:prstGeom>
          <a:noFill/>
          <a:ln w="9525">
            <a:noFill/>
            <a:miter lim="800000"/>
            <a:headEnd/>
            <a:tailEnd/>
          </a:ln>
        </p:spPr>
      </p:pic>
      <p:pic>
        <p:nvPicPr>
          <p:cNvPr id="11" name="Picture 2" descr="MPj04331790000[1]"/>
          <p:cNvPicPr>
            <a:picLocks noChangeAspect="1" noChangeArrowheads="1"/>
          </p:cNvPicPr>
          <p:nvPr/>
        </p:nvPicPr>
        <p:blipFill>
          <a:blip r:embed="rId2" cstate="print"/>
          <a:srcRect/>
          <a:stretch>
            <a:fillRect/>
          </a:stretch>
        </p:blipFill>
        <p:spPr bwMode="auto">
          <a:xfrm>
            <a:off x="152400" y="4800600"/>
            <a:ext cx="838200" cy="628650"/>
          </a:xfrm>
          <a:prstGeom prst="rect">
            <a:avLst/>
          </a:prstGeom>
          <a:noFill/>
          <a:ln w="9525">
            <a:noFill/>
            <a:miter lim="800000"/>
            <a:headEnd/>
            <a:tailEnd/>
          </a:ln>
        </p:spPr>
      </p:pic>
      <p:sp>
        <p:nvSpPr>
          <p:cNvPr id="13" name="TextBox 12"/>
          <p:cNvSpPr txBox="1"/>
          <p:nvPr/>
        </p:nvSpPr>
        <p:spPr>
          <a:xfrm>
            <a:off x="914400" y="5486400"/>
            <a:ext cx="5257800" cy="907941"/>
          </a:xfrm>
          <a:prstGeom prst="rect">
            <a:avLst/>
          </a:prstGeom>
          <a:noFill/>
        </p:spPr>
        <p:txBody>
          <a:bodyPr wrap="square" rtlCol="0">
            <a:spAutoFit/>
          </a:bodyPr>
          <a:lstStyle/>
          <a:p>
            <a:r>
              <a:rPr lang="en-US" sz="3500" b="1" dirty="0" smtClean="0"/>
              <a:t>Comprehension Strategy:</a:t>
            </a:r>
            <a:endParaRPr lang="en-US" sz="3500" b="1" dirty="0"/>
          </a:p>
          <a:p>
            <a:endParaRPr lang="en-US" dirty="0"/>
          </a:p>
        </p:txBody>
      </p:sp>
      <p:pic>
        <p:nvPicPr>
          <p:cNvPr id="14" name="Picture 2" descr="MPj04331790000[1]"/>
          <p:cNvPicPr>
            <a:picLocks noChangeAspect="1" noChangeArrowheads="1"/>
          </p:cNvPicPr>
          <p:nvPr/>
        </p:nvPicPr>
        <p:blipFill>
          <a:blip r:embed="rId2" cstate="print"/>
          <a:srcRect/>
          <a:stretch>
            <a:fillRect/>
          </a:stretch>
        </p:blipFill>
        <p:spPr bwMode="auto">
          <a:xfrm>
            <a:off x="152400" y="5486400"/>
            <a:ext cx="838200" cy="628650"/>
          </a:xfrm>
          <a:prstGeom prst="rect">
            <a:avLst/>
          </a:prstGeom>
          <a:noFill/>
          <a:ln w="9525">
            <a:noFill/>
            <a:miter lim="800000"/>
            <a:headEnd/>
            <a:tailEnd/>
          </a:ln>
        </p:spPr>
      </p:pic>
      <p:sp>
        <p:nvSpPr>
          <p:cNvPr id="15" name="TextBox 14"/>
          <p:cNvSpPr txBox="1"/>
          <p:nvPr/>
        </p:nvSpPr>
        <p:spPr>
          <a:xfrm>
            <a:off x="5791200" y="5486400"/>
            <a:ext cx="2667000" cy="954107"/>
          </a:xfrm>
          <a:prstGeom prst="rect">
            <a:avLst/>
          </a:prstGeom>
          <a:noFill/>
        </p:spPr>
        <p:txBody>
          <a:bodyPr wrap="square" rtlCol="0">
            <a:spAutoFit/>
          </a:bodyPr>
          <a:lstStyle/>
          <a:p>
            <a:r>
              <a:rPr lang="en-US" sz="3800" b="1" dirty="0" smtClean="0">
                <a:solidFill>
                  <a:schemeClr val="tx2">
                    <a:lumMod val="75000"/>
                  </a:schemeClr>
                </a:solidFill>
              </a:rPr>
              <a:t>Summarize</a:t>
            </a:r>
            <a:endParaRPr lang="en-US" sz="3800" b="1" dirty="0">
              <a:solidFill>
                <a:schemeClr val="tx2">
                  <a:lumMod val="75000"/>
                </a:schemeClr>
              </a:solidFill>
            </a:endParaRPr>
          </a:p>
          <a:p>
            <a:endParaRPr lang="en-US" dirty="0"/>
          </a:p>
        </p:txBody>
      </p:sp>
      <p:pic>
        <p:nvPicPr>
          <p:cNvPr id="69634" name="Picture 2" descr="https://www.pearsonsuccessnet.com/temp-images/scorm/rdg10/na/en/0-328-73641-4/images/RDG10NA_03_01_02_BF.png"/>
          <p:cNvPicPr>
            <a:picLocks noChangeAspect="1" noChangeArrowheads="1"/>
          </p:cNvPicPr>
          <p:nvPr/>
        </p:nvPicPr>
        <p:blipFill>
          <a:blip r:embed="rId3" cstate="print"/>
          <a:srcRect/>
          <a:stretch>
            <a:fillRect/>
          </a:stretch>
        </p:blipFill>
        <p:spPr bwMode="auto">
          <a:xfrm>
            <a:off x="2286000" y="1981200"/>
            <a:ext cx="3604054" cy="1905000"/>
          </a:xfrm>
          <a:prstGeom prst="rect">
            <a:avLst/>
          </a:prstGeom>
          <a:noFill/>
        </p:spPr>
      </p:pic>
      <p:pic>
        <p:nvPicPr>
          <p:cNvPr id="16" name="Picture 2" descr="MPj04331790000[1]"/>
          <p:cNvPicPr>
            <a:picLocks noChangeAspect="1" noChangeArrowheads="1"/>
          </p:cNvPicPr>
          <p:nvPr/>
        </p:nvPicPr>
        <p:blipFill>
          <a:blip r:embed="rId2" cstate="print"/>
          <a:srcRect/>
          <a:stretch>
            <a:fillRect/>
          </a:stretch>
        </p:blipFill>
        <p:spPr bwMode="auto">
          <a:xfrm>
            <a:off x="152400" y="6229350"/>
            <a:ext cx="838200" cy="628650"/>
          </a:xfrm>
          <a:prstGeom prst="rect">
            <a:avLst/>
          </a:prstGeom>
          <a:noFill/>
          <a:ln w="9525">
            <a:noFill/>
            <a:miter lim="800000"/>
            <a:headEnd/>
            <a:tailEnd/>
          </a:ln>
        </p:spPr>
      </p:pic>
      <p:sp>
        <p:nvSpPr>
          <p:cNvPr id="17" name="TextBox 16"/>
          <p:cNvSpPr txBox="1"/>
          <p:nvPr/>
        </p:nvSpPr>
        <p:spPr>
          <a:xfrm>
            <a:off x="1066800" y="6211669"/>
            <a:ext cx="1905000" cy="646331"/>
          </a:xfrm>
          <a:prstGeom prst="rect">
            <a:avLst/>
          </a:prstGeom>
          <a:noFill/>
        </p:spPr>
        <p:txBody>
          <a:bodyPr wrap="square" rtlCol="0">
            <a:spAutoFit/>
          </a:bodyPr>
          <a:lstStyle/>
          <a:p>
            <a:r>
              <a:rPr lang="en-US" sz="3600" b="1" dirty="0" smtClean="0"/>
              <a:t>Phonics:</a:t>
            </a:r>
            <a:endParaRPr lang="en-US" sz="3600" b="1" dirty="0"/>
          </a:p>
        </p:txBody>
      </p:sp>
      <p:sp>
        <p:nvSpPr>
          <p:cNvPr id="19" name="TextBox 18"/>
          <p:cNvSpPr txBox="1"/>
          <p:nvPr/>
        </p:nvSpPr>
        <p:spPr>
          <a:xfrm>
            <a:off x="2819400" y="6211669"/>
            <a:ext cx="4724400" cy="646331"/>
          </a:xfrm>
          <a:prstGeom prst="rect">
            <a:avLst/>
          </a:prstGeom>
          <a:noFill/>
        </p:spPr>
        <p:txBody>
          <a:bodyPr wrap="square" rtlCol="0">
            <a:spAutoFit/>
          </a:bodyPr>
          <a:lstStyle/>
          <a:p>
            <a:r>
              <a:rPr lang="en-US" sz="3600" b="1" dirty="0" smtClean="0">
                <a:solidFill>
                  <a:schemeClr val="tx2">
                    <a:lumMod val="75000"/>
                  </a:schemeClr>
                </a:solidFill>
              </a:rPr>
              <a:t>Plurals –s, -</a:t>
            </a:r>
            <a:r>
              <a:rPr lang="en-US" sz="3600" b="1" dirty="0" err="1" smtClean="0">
                <a:solidFill>
                  <a:schemeClr val="tx2">
                    <a:lumMod val="75000"/>
                  </a:schemeClr>
                </a:solidFill>
              </a:rPr>
              <a:t>es</a:t>
            </a:r>
            <a:r>
              <a:rPr lang="en-US" sz="3600" b="1" dirty="0" smtClean="0">
                <a:solidFill>
                  <a:schemeClr val="tx2">
                    <a:lumMod val="75000"/>
                  </a:schemeClr>
                </a:solidFill>
              </a:rPr>
              <a:t>, -</a:t>
            </a:r>
            <a:r>
              <a:rPr lang="en-US" sz="3600" b="1" dirty="0" err="1" smtClean="0">
                <a:solidFill>
                  <a:schemeClr val="tx2">
                    <a:lumMod val="75000"/>
                  </a:schemeClr>
                </a:solidFill>
              </a:rPr>
              <a:t>ies</a:t>
            </a:r>
            <a:endParaRPr lang="en-US"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770" decel="100000"/>
                                        <p:tgtEl>
                                          <p:spTgt spid="7"/>
                                        </p:tgtEl>
                                      </p:cBhvr>
                                    </p:animEffect>
                                    <p:animScale>
                                      <p:cBhvr>
                                        <p:cTn id="17" dur="770" decel="100000"/>
                                        <p:tgtEl>
                                          <p:spTgt spid="7"/>
                                        </p:tgtEl>
                                      </p:cBhvr>
                                      <p:from x="10000" y="10000"/>
                                      <p:to x="200000" y="450000"/>
                                    </p:animScale>
                                    <p:animScale>
                                      <p:cBhvr>
                                        <p:cTn id="18" dur="1230" accel="100000" fill="hold">
                                          <p:stCondLst>
                                            <p:cond delay="770"/>
                                          </p:stCondLst>
                                        </p:cTn>
                                        <p:tgtEl>
                                          <p:spTgt spid="7"/>
                                        </p:tgtEl>
                                      </p:cBhvr>
                                      <p:from x="200000" y="450000"/>
                                      <p:to x="100000" y="100000"/>
                                    </p:animScale>
                                    <p:set>
                                      <p:cBhvr>
                                        <p:cTn id="19" dur="770" fill="hold"/>
                                        <p:tgtEl>
                                          <p:spTgt spid="7"/>
                                        </p:tgtEl>
                                        <p:attrNameLst>
                                          <p:attrName>ppt_x</p:attrName>
                                        </p:attrNameLst>
                                      </p:cBhvr>
                                      <p:to>
                                        <p:strVal val="(0.5)"/>
                                      </p:to>
                                    </p:set>
                                    <p:anim from="(0.5)" to="(#ppt_x)" calcmode="lin" valueType="num">
                                      <p:cBhvr>
                                        <p:cTn id="20" dur="1230" accel="100000" fill="hold">
                                          <p:stCondLst>
                                            <p:cond delay="770"/>
                                          </p:stCondLst>
                                        </p:cTn>
                                        <p:tgtEl>
                                          <p:spTgt spid="7"/>
                                        </p:tgtEl>
                                        <p:attrNameLst>
                                          <p:attrName>ppt_x</p:attrName>
                                        </p:attrNameLst>
                                      </p:cBhvr>
                                    </p:anim>
                                    <p:set>
                                      <p:cBhvr>
                                        <p:cTn id="21" dur="770" fill="hold"/>
                                        <p:tgtEl>
                                          <p:spTgt spid="7"/>
                                        </p:tgtEl>
                                        <p:attrNameLst>
                                          <p:attrName>ppt_y</p:attrName>
                                        </p:attrNameLst>
                                      </p:cBhvr>
                                      <p:to>
                                        <p:strVal val="(#ppt_y+0.4)"/>
                                      </p:to>
                                    </p:set>
                                    <p:anim from="(#ppt_y+0.4)" to="(#ppt_y)" calcmode="lin" valueType="num">
                                      <p:cBhvr>
                                        <p:cTn id="22" dur="1230" accel="100000" fill="hold">
                                          <p:stCondLst>
                                            <p:cond delay="770"/>
                                          </p:stCondLst>
                                        </p:cTn>
                                        <p:tgtEl>
                                          <p:spTgt spid="7"/>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par>
                                <p:cTn id="31" presetID="8" presetClass="entr" presetSubtype="16"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diamond(in)">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heckerboard(across)">
                                      <p:cBhvr>
                                        <p:cTn id="38" dur="500"/>
                                        <p:tgtEl>
                                          <p:spTgt spid="6"/>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heckerboard(across)">
                                      <p:cBhvr>
                                        <p:cTn id="41" dur="500"/>
                                        <p:tgtEl>
                                          <p:spTgt spid="9"/>
                                        </p:tgtEl>
                                      </p:cBhvr>
                                    </p:animEffect>
                                  </p:childTnLst>
                                </p:cTn>
                              </p:par>
                              <p:par>
                                <p:cTn id="42" presetID="5" presetClass="entr" presetSubtype="1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heckerboard(across)">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par>
                                <p:cTn id="50" presetID="5" presetClass="entr" presetSubtype="1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heckerboard(across)">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linds(horizontal)">
                                      <p:cBhvr>
                                        <p:cTn id="60" dur="500"/>
                                        <p:tgtEl>
                                          <p:spTgt spid="16"/>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blinds(horizontal)">
                                      <p:cBhvr>
                                        <p:cTn id="63" dur="500"/>
                                        <p:tgtEl>
                                          <p:spTgt spid="17"/>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blinds(horizontal)">
                                      <p:cBhvr>
                                        <p:cTn id="6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3" grpId="0"/>
      <p:bldP spid="15" grpId="0"/>
      <p:bldP spid="17"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Phonics: Plurals –s, -</a:t>
            </a:r>
            <a:r>
              <a:rPr lang="en-US" dirty="0" err="1" smtClean="0"/>
              <a:t>es</a:t>
            </a:r>
            <a:r>
              <a:rPr lang="en-US" dirty="0" smtClean="0"/>
              <a:t>, -</a:t>
            </a:r>
            <a:r>
              <a:rPr lang="en-US" dirty="0" err="1" smtClean="0"/>
              <a:t>ies</a:t>
            </a:r>
            <a:endParaRPr lang="en-US" dirty="0"/>
          </a:p>
        </p:txBody>
      </p:sp>
      <p:sp>
        <p:nvSpPr>
          <p:cNvPr id="4" name="Content Placeholder 3"/>
          <p:cNvSpPr>
            <a:spLocks noGrp="1"/>
          </p:cNvSpPr>
          <p:nvPr>
            <p:ph idx="1"/>
          </p:nvPr>
        </p:nvSpPr>
        <p:spPr/>
        <p:txBody>
          <a:bodyPr>
            <a:normAutofit lnSpcReduction="10000"/>
          </a:bodyPr>
          <a:lstStyle/>
          <a:p>
            <a:r>
              <a:rPr lang="en-US" dirty="0" smtClean="0"/>
              <a:t>Dogs				plural –s</a:t>
            </a:r>
          </a:p>
          <a:p>
            <a:endParaRPr lang="en-US" dirty="0" smtClean="0"/>
          </a:p>
          <a:p>
            <a:endParaRPr lang="en-US" dirty="0" smtClean="0"/>
          </a:p>
          <a:p>
            <a:r>
              <a:rPr lang="en-US" dirty="0" smtClean="0"/>
              <a:t>Peaches				plural –</a:t>
            </a:r>
            <a:r>
              <a:rPr lang="en-US" dirty="0" err="1" smtClean="0"/>
              <a:t>es</a:t>
            </a:r>
            <a:endParaRPr lang="en-US" dirty="0" smtClean="0"/>
          </a:p>
          <a:p>
            <a:endParaRPr lang="en-US" dirty="0" smtClean="0"/>
          </a:p>
          <a:p>
            <a:endParaRPr lang="en-US" dirty="0" smtClean="0"/>
          </a:p>
          <a:p>
            <a:r>
              <a:rPr lang="en-US" dirty="0" smtClean="0"/>
              <a:t>Babies				plural drop y 						and add -</a:t>
            </a:r>
            <a:r>
              <a:rPr lang="en-US" dirty="0" err="1" smtClean="0"/>
              <a:t>ies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blinds(horizontal)">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1200" y="5257800"/>
            <a:ext cx="2590800" cy="685799"/>
          </a:xfrm>
        </p:spPr>
        <p:txBody>
          <a:bodyPr>
            <a:normAutofit fontScale="92500" lnSpcReduction="20000"/>
          </a:bodyPr>
          <a:lstStyle/>
          <a:p>
            <a:pPr>
              <a:buNone/>
            </a:pPr>
            <a:r>
              <a:rPr lang="en-US" sz="4800" dirty="0" smtClean="0"/>
              <a:t>bench</a:t>
            </a:r>
            <a:endParaRPr lang="en-US" sz="4800" dirty="0"/>
          </a:p>
        </p:txBody>
      </p:sp>
      <p:sp>
        <p:nvSpPr>
          <p:cNvPr id="4" name="Content Placeholder 2"/>
          <p:cNvSpPr txBox="1">
            <a:spLocks/>
          </p:cNvSpPr>
          <p:nvPr/>
        </p:nvSpPr>
        <p:spPr>
          <a:xfrm>
            <a:off x="838200" y="25908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list</a:t>
            </a:r>
          </a:p>
        </p:txBody>
      </p:sp>
      <p:sp>
        <p:nvSpPr>
          <p:cNvPr id="5" name="Content Placeholder 2"/>
          <p:cNvSpPr txBox="1">
            <a:spLocks/>
          </p:cNvSpPr>
          <p:nvPr/>
        </p:nvSpPr>
        <p:spPr>
          <a:xfrm>
            <a:off x="838200" y="35052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boss</a:t>
            </a:r>
          </a:p>
        </p:txBody>
      </p:sp>
      <p:sp>
        <p:nvSpPr>
          <p:cNvPr id="6" name="Content Placeholder 2"/>
          <p:cNvSpPr txBox="1">
            <a:spLocks/>
          </p:cNvSpPr>
          <p:nvPr/>
        </p:nvSpPr>
        <p:spPr>
          <a:xfrm>
            <a:off x="838200" y="4267200"/>
            <a:ext cx="26670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crash</a:t>
            </a:r>
          </a:p>
        </p:txBody>
      </p:sp>
      <p:sp>
        <p:nvSpPr>
          <p:cNvPr id="7" name="Content Placeholder 2"/>
          <p:cNvSpPr txBox="1">
            <a:spLocks/>
          </p:cNvSpPr>
          <p:nvPr/>
        </p:nvSpPr>
        <p:spPr>
          <a:xfrm>
            <a:off x="838200" y="5105400"/>
            <a:ext cx="2590800" cy="6857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party</a:t>
            </a:r>
          </a:p>
        </p:txBody>
      </p:sp>
      <p:sp>
        <p:nvSpPr>
          <p:cNvPr id="8" name="Content Placeholder 2"/>
          <p:cNvSpPr txBox="1">
            <a:spLocks/>
          </p:cNvSpPr>
          <p:nvPr/>
        </p:nvSpPr>
        <p:spPr>
          <a:xfrm>
            <a:off x="5791200" y="44196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bean</a:t>
            </a:r>
          </a:p>
        </p:txBody>
      </p:sp>
      <p:sp>
        <p:nvSpPr>
          <p:cNvPr id="13" name="Content Placeholder 2"/>
          <p:cNvSpPr txBox="1">
            <a:spLocks/>
          </p:cNvSpPr>
          <p:nvPr/>
        </p:nvSpPr>
        <p:spPr>
          <a:xfrm>
            <a:off x="5715000" y="35052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city</a:t>
            </a:r>
          </a:p>
        </p:txBody>
      </p:sp>
      <p:sp>
        <p:nvSpPr>
          <p:cNvPr id="14" name="Content Placeholder 2"/>
          <p:cNvSpPr txBox="1">
            <a:spLocks/>
          </p:cNvSpPr>
          <p:nvPr/>
        </p:nvSpPr>
        <p:spPr>
          <a:xfrm>
            <a:off x="5715000" y="25908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supply</a:t>
            </a:r>
          </a:p>
        </p:txBody>
      </p:sp>
      <p:sp>
        <p:nvSpPr>
          <p:cNvPr id="15" name="Title 1"/>
          <p:cNvSpPr txBox="1">
            <a:spLocks/>
          </p:cNvSpPr>
          <p:nvPr/>
        </p:nvSpPr>
        <p:spPr>
          <a:xfrm>
            <a:off x="228600" y="0"/>
            <a:ext cx="8686800" cy="1600200"/>
          </a:xfrm>
          <a:prstGeom prst="rect">
            <a:avLst/>
          </a:prstGeom>
        </p:spPr>
        <p:txBody>
          <a:bodyPr vert="horz" lIns="91440" tIns="45720" rIns="91440" bIns="45720" rtlCol="0" anchor="ctr">
            <a:normAutofit fontScale="97500"/>
          </a:bodyPr>
          <a:lstStyle/>
          <a:p>
            <a:pPr lvl="0" algn="ctr">
              <a:spcBef>
                <a:spcPct val="0"/>
              </a:spcBef>
              <a:defRPr/>
            </a:pPr>
            <a:r>
              <a:rPr lang="en-US" sz="5400" dirty="0" smtClean="0"/>
              <a:t>Phonics: Plurals –s, -</a:t>
            </a:r>
            <a:r>
              <a:rPr lang="en-US" sz="5400" dirty="0" err="1" smtClean="0"/>
              <a:t>es</a:t>
            </a:r>
            <a:r>
              <a:rPr lang="en-US" sz="5400" dirty="0" smtClean="0"/>
              <a:t>, -</a:t>
            </a:r>
            <a:r>
              <a:rPr lang="en-US" sz="5400" dirty="0" err="1" smtClean="0"/>
              <a:t>ies</a:t>
            </a:r>
            <a:endParaRPr kumimoji="0" lang="en-US" sz="5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heckerboard(across)">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 calcmode="lin" valueType="num">
                                      <p:cBhvr additive="base">
                                        <p:cTn id="4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Complete worksheet </a:t>
            </a:r>
            <a:r>
              <a:rPr lang="en-US" dirty="0" smtClean="0"/>
              <a:t>97</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End of phonics review lesson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991600" cy="1470025"/>
          </a:xfrm>
        </p:spPr>
        <p:txBody>
          <a:bodyPr/>
          <a:lstStyle/>
          <a:p>
            <a:r>
              <a:rPr lang="en-US" dirty="0" smtClean="0"/>
              <a:t>     </a:t>
            </a:r>
            <a:r>
              <a:rPr lang="en-US" u="sng" dirty="0" smtClean="0"/>
              <a:t>What About Me?</a:t>
            </a:r>
            <a:endParaRPr lang="en-US" u="sng" dirty="0"/>
          </a:p>
        </p:txBody>
      </p:sp>
      <p:sp>
        <p:nvSpPr>
          <p:cNvPr id="3" name="Subtitle 2"/>
          <p:cNvSpPr>
            <a:spLocks noGrp="1"/>
          </p:cNvSpPr>
          <p:nvPr>
            <p:ph type="subTitle" idx="1"/>
          </p:nvPr>
        </p:nvSpPr>
        <p:spPr>
          <a:xfrm>
            <a:off x="0" y="1524000"/>
            <a:ext cx="9296400" cy="1752600"/>
          </a:xfrm>
        </p:spPr>
        <p:txBody>
          <a:bodyPr/>
          <a:lstStyle/>
          <a:p>
            <a:r>
              <a:rPr lang="en-US" b="1" dirty="0" smtClean="0">
                <a:solidFill>
                  <a:srgbClr val="00B050"/>
                </a:solidFill>
              </a:rPr>
              <a:t>Sequence</a:t>
            </a:r>
            <a:r>
              <a:rPr lang="en-US" b="1" dirty="0" smtClean="0"/>
              <a:t> is the order in which the main events in the plot happen – what occurs first, next, and last</a:t>
            </a:r>
            <a:endParaRPr lang="en-US" b="1" dirty="0"/>
          </a:p>
        </p:txBody>
      </p:sp>
      <p:sp>
        <p:nvSpPr>
          <p:cNvPr id="4" name="Rectangle 3"/>
          <p:cNvSpPr/>
          <p:nvPr/>
        </p:nvSpPr>
        <p:spPr>
          <a:xfrm>
            <a:off x="3505200" y="2590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38100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505200" y="4876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05200" y="6019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800" y="2819400"/>
            <a:ext cx="1219200" cy="477054"/>
          </a:xfrm>
          <a:prstGeom prst="rect">
            <a:avLst/>
          </a:prstGeom>
          <a:noFill/>
        </p:spPr>
        <p:txBody>
          <a:bodyPr wrap="square" rtlCol="0">
            <a:spAutoFit/>
          </a:bodyPr>
          <a:lstStyle/>
          <a:p>
            <a:pPr algn="ctr"/>
            <a:r>
              <a:rPr lang="en-US" sz="2500" dirty="0" smtClean="0"/>
              <a:t>First</a:t>
            </a:r>
            <a:endParaRPr lang="en-US" sz="2500" dirty="0"/>
          </a:p>
        </p:txBody>
      </p:sp>
      <p:sp>
        <p:nvSpPr>
          <p:cNvPr id="9" name="TextBox 8"/>
          <p:cNvSpPr txBox="1"/>
          <p:nvPr/>
        </p:nvSpPr>
        <p:spPr>
          <a:xfrm>
            <a:off x="3124200" y="5562600"/>
            <a:ext cx="45719" cy="369332"/>
          </a:xfrm>
          <a:prstGeom prst="rect">
            <a:avLst/>
          </a:prstGeom>
          <a:noFill/>
        </p:spPr>
        <p:txBody>
          <a:bodyPr wrap="square" rtlCol="0">
            <a:spAutoFit/>
          </a:bodyPr>
          <a:lstStyle/>
          <a:p>
            <a:endParaRPr lang="en-US" dirty="0"/>
          </a:p>
        </p:txBody>
      </p:sp>
      <p:sp>
        <p:nvSpPr>
          <p:cNvPr id="10" name="TextBox 9"/>
          <p:cNvSpPr txBox="1"/>
          <p:nvPr/>
        </p:nvSpPr>
        <p:spPr>
          <a:xfrm>
            <a:off x="3810000" y="4038600"/>
            <a:ext cx="1295400" cy="477054"/>
          </a:xfrm>
          <a:prstGeom prst="rect">
            <a:avLst/>
          </a:prstGeom>
          <a:noFill/>
        </p:spPr>
        <p:txBody>
          <a:bodyPr wrap="square" rtlCol="0">
            <a:spAutoFit/>
          </a:bodyPr>
          <a:lstStyle/>
          <a:p>
            <a:r>
              <a:rPr lang="en-US" sz="2500" dirty="0" smtClean="0"/>
              <a:t>Next</a:t>
            </a:r>
            <a:endParaRPr lang="en-US" sz="2500" dirty="0"/>
          </a:p>
        </p:txBody>
      </p:sp>
      <p:sp>
        <p:nvSpPr>
          <p:cNvPr id="12" name="TextBox 11"/>
          <p:cNvSpPr txBox="1"/>
          <p:nvPr/>
        </p:nvSpPr>
        <p:spPr>
          <a:xfrm>
            <a:off x="3733800" y="6248400"/>
            <a:ext cx="1295400" cy="477054"/>
          </a:xfrm>
          <a:prstGeom prst="rect">
            <a:avLst/>
          </a:prstGeom>
          <a:noFill/>
        </p:spPr>
        <p:txBody>
          <a:bodyPr wrap="square" rtlCol="0">
            <a:spAutoFit/>
          </a:bodyPr>
          <a:lstStyle/>
          <a:p>
            <a:r>
              <a:rPr lang="en-US" sz="2500" dirty="0" smtClean="0"/>
              <a:t>Last</a:t>
            </a:r>
            <a:endParaRPr lang="en-US" sz="2500" dirty="0"/>
          </a:p>
        </p:txBody>
      </p:sp>
      <p:sp>
        <p:nvSpPr>
          <p:cNvPr id="13" name="TextBox 12"/>
          <p:cNvSpPr txBox="1"/>
          <p:nvPr/>
        </p:nvSpPr>
        <p:spPr>
          <a:xfrm>
            <a:off x="3505200" y="5105400"/>
            <a:ext cx="1524000" cy="477054"/>
          </a:xfrm>
          <a:prstGeom prst="rect">
            <a:avLst/>
          </a:prstGeom>
          <a:noFill/>
        </p:spPr>
        <p:txBody>
          <a:bodyPr wrap="square" rtlCol="0">
            <a:spAutoFit/>
          </a:bodyPr>
          <a:lstStyle/>
          <a:p>
            <a:pPr algn="ctr"/>
            <a:r>
              <a:rPr lang="en-US" sz="2500" dirty="0" smtClean="0"/>
              <a:t>Then</a:t>
            </a:r>
            <a:endParaRPr lang="en-US" sz="2500" dirty="0"/>
          </a:p>
        </p:txBody>
      </p:sp>
      <p:sp>
        <p:nvSpPr>
          <p:cNvPr id="18" name="Right Arrow 17"/>
          <p:cNvSpPr/>
          <p:nvPr/>
        </p:nvSpPr>
        <p:spPr>
          <a:xfrm rot="5400000">
            <a:off x="4229100" y="34671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Right Arrow 18"/>
          <p:cNvSpPr/>
          <p:nvPr/>
        </p:nvSpPr>
        <p:spPr>
          <a:xfrm rot="5400000">
            <a:off x="4229100" y="46101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ight Arrow 19"/>
          <p:cNvSpPr/>
          <p:nvPr/>
        </p:nvSpPr>
        <p:spPr>
          <a:xfrm rot="5400000">
            <a:off x="4229100" y="56769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17" name="Picture 2" descr="https://www.pearsonsuccessnet.com/temp-images/scorm/rdg10/na/en/0-328-73641-4/images/RDG10NA_03_01_02_BF.png"/>
          <p:cNvPicPr>
            <a:picLocks noChangeAspect="1" noChangeArrowheads="1"/>
          </p:cNvPicPr>
          <p:nvPr/>
        </p:nvPicPr>
        <p:blipFill>
          <a:blip r:embed="rId2" cstate="print"/>
          <a:srcRect/>
          <a:stretch>
            <a:fillRect/>
          </a:stretch>
        </p:blipFill>
        <p:spPr bwMode="auto">
          <a:xfrm>
            <a:off x="152400" y="228600"/>
            <a:ext cx="2438400" cy="128886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1371599"/>
          </a:xfrm>
        </p:spPr>
        <p:txBody>
          <a:bodyPr>
            <a:normAutofit/>
          </a:bodyPr>
          <a:lstStyle/>
          <a:p>
            <a:pPr algn="l"/>
            <a:r>
              <a:rPr lang="en-US" b="1" u="sng" dirty="0" smtClean="0"/>
              <a:t>When </a:t>
            </a:r>
            <a:r>
              <a:rPr lang="en-US" b="1" u="sng" dirty="0"/>
              <a:t>Charlie </a:t>
            </a:r>
            <a:r>
              <a:rPr lang="en-US" b="1" u="sng" dirty="0" err="1"/>
              <a:t>McButton</a:t>
            </a:r>
            <a:r>
              <a:rPr lang="en-US" b="1" u="sng" dirty="0"/>
              <a:t> Lost Power</a:t>
            </a:r>
            <a:r>
              <a:rPr lang="en-US" u="sng" dirty="0" smtClean="0"/>
              <a:t> </a:t>
            </a:r>
            <a:endParaRPr lang="en-US" u="sng" dirty="0"/>
          </a:p>
        </p:txBody>
      </p:sp>
      <p:sp>
        <p:nvSpPr>
          <p:cNvPr id="4" name="TextBox 3"/>
          <p:cNvSpPr txBox="1"/>
          <p:nvPr/>
        </p:nvSpPr>
        <p:spPr>
          <a:xfrm>
            <a:off x="3200400" y="1143000"/>
            <a:ext cx="3962400" cy="923330"/>
          </a:xfrm>
          <a:prstGeom prst="rect">
            <a:avLst/>
          </a:prstGeom>
          <a:noFill/>
        </p:spPr>
        <p:txBody>
          <a:bodyPr wrap="square" rtlCol="0">
            <a:spAutoFit/>
          </a:bodyPr>
          <a:lstStyle/>
          <a:p>
            <a:r>
              <a:rPr lang="en-US" sz="3600" b="1" dirty="0" smtClean="0">
                <a:solidFill>
                  <a:schemeClr val="tx2">
                    <a:lumMod val="75000"/>
                  </a:schemeClr>
                </a:solidFill>
              </a:rPr>
              <a:t>Narrative </a:t>
            </a:r>
            <a:r>
              <a:rPr lang="en-US" sz="3600" b="1" dirty="0">
                <a:solidFill>
                  <a:schemeClr val="tx2">
                    <a:lumMod val="75000"/>
                  </a:schemeClr>
                </a:solidFill>
              </a:rPr>
              <a:t>Poem  </a:t>
            </a:r>
          </a:p>
          <a:p>
            <a:endParaRPr lang="en-US" dirty="0"/>
          </a:p>
        </p:txBody>
      </p:sp>
      <p:sp>
        <p:nvSpPr>
          <p:cNvPr id="5" name="TextBox 4"/>
          <p:cNvSpPr txBox="1"/>
          <p:nvPr/>
        </p:nvSpPr>
        <p:spPr>
          <a:xfrm>
            <a:off x="4114800" y="4038600"/>
            <a:ext cx="2590800" cy="954107"/>
          </a:xfrm>
          <a:prstGeom prst="rect">
            <a:avLst/>
          </a:prstGeom>
          <a:noFill/>
        </p:spPr>
        <p:txBody>
          <a:bodyPr wrap="square" rtlCol="0">
            <a:spAutoFit/>
          </a:bodyPr>
          <a:lstStyle/>
          <a:p>
            <a:r>
              <a:rPr lang="en-US" sz="3800" b="1" dirty="0" smtClean="0">
                <a:solidFill>
                  <a:schemeClr val="tx2">
                    <a:lumMod val="75000"/>
                  </a:schemeClr>
                </a:solidFill>
              </a:rPr>
              <a:t>Homonyms</a:t>
            </a:r>
            <a:endParaRPr lang="en-US" sz="3800" b="1" dirty="0">
              <a:solidFill>
                <a:schemeClr val="tx2">
                  <a:lumMod val="75000"/>
                </a:schemeClr>
              </a:solidFill>
            </a:endParaRPr>
          </a:p>
          <a:p>
            <a:endParaRPr lang="en-US" dirty="0"/>
          </a:p>
        </p:txBody>
      </p:sp>
      <p:sp>
        <p:nvSpPr>
          <p:cNvPr id="6" name="TextBox 5"/>
          <p:cNvSpPr txBox="1"/>
          <p:nvPr/>
        </p:nvSpPr>
        <p:spPr>
          <a:xfrm>
            <a:off x="4876800" y="4800600"/>
            <a:ext cx="4267200" cy="954107"/>
          </a:xfrm>
          <a:prstGeom prst="rect">
            <a:avLst/>
          </a:prstGeom>
          <a:noFill/>
        </p:spPr>
        <p:txBody>
          <a:bodyPr wrap="square" rtlCol="0">
            <a:spAutoFit/>
          </a:bodyPr>
          <a:lstStyle/>
          <a:p>
            <a:r>
              <a:rPr lang="en-US" sz="3800" b="1" dirty="0" smtClean="0">
                <a:solidFill>
                  <a:schemeClr val="tx2">
                    <a:lumMod val="75000"/>
                  </a:schemeClr>
                </a:solidFill>
              </a:rPr>
              <a:t>Literary Elements</a:t>
            </a:r>
            <a:endParaRPr lang="en-US" sz="3800" b="1" dirty="0">
              <a:solidFill>
                <a:schemeClr val="tx2">
                  <a:lumMod val="75000"/>
                </a:schemeClr>
              </a:solidFill>
            </a:endParaRPr>
          </a:p>
          <a:p>
            <a:endParaRPr lang="en-US" dirty="0"/>
          </a:p>
        </p:txBody>
      </p:sp>
      <p:sp>
        <p:nvSpPr>
          <p:cNvPr id="7" name="TextBox 6"/>
          <p:cNvSpPr txBox="1"/>
          <p:nvPr/>
        </p:nvSpPr>
        <p:spPr>
          <a:xfrm>
            <a:off x="1828800" y="1143000"/>
            <a:ext cx="1524000" cy="923330"/>
          </a:xfrm>
          <a:prstGeom prst="rect">
            <a:avLst/>
          </a:prstGeom>
          <a:noFill/>
        </p:spPr>
        <p:txBody>
          <a:bodyPr wrap="square" rtlCol="0">
            <a:spAutoFit/>
          </a:bodyPr>
          <a:lstStyle/>
          <a:p>
            <a:r>
              <a:rPr lang="en-US" sz="3600" b="1" dirty="0" smtClean="0"/>
              <a:t>Genre:</a:t>
            </a:r>
            <a:endParaRPr lang="en-US" sz="3600" b="1" dirty="0"/>
          </a:p>
          <a:p>
            <a:endParaRPr lang="en-US" dirty="0"/>
          </a:p>
        </p:txBody>
      </p:sp>
      <p:sp>
        <p:nvSpPr>
          <p:cNvPr id="8" name="TextBox 7"/>
          <p:cNvSpPr txBox="1"/>
          <p:nvPr/>
        </p:nvSpPr>
        <p:spPr>
          <a:xfrm>
            <a:off x="990600" y="4038600"/>
            <a:ext cx="4419600" cy="907941"/>
          </a:xfrm>
          <a:prstGeom prst="rect">
            <a:avLst/>
          </a:prstGeom>
          <a:noFill/>
        </p:spPr>
        <p:txBody>
          <a:bodyPr wrap="square" rtlCol="0">
            <a:spAutoFit/>
          </a:bodyPr>
          <a:lstStyle/>
          <a:p>
            <a:r>
              <a:rPr lang="en-US" sz="3500" b="1" dirty="0"/>
              <a:t>Vocabulary </a:t>
            </a:r>
            <a:r>
              <a:rPr lang="en-US" sz="3500" b="1" dirty="0" smtClean="0"/>
              <a:t>Skill:</a:t>
            </a:r>
            <a:endParaRPr lang="en-US" sz="3500" b="1" dirty="0"/>
          </a:p>
          <a:p>
            <a:endParaRPr lang="en-US" dirty="0"/>
          </a:p>
        </p:txBody>
      </p:sp>
      <p:sp>
        <p:nvSpPr>
          <p:cNvPr id="9" name="TextBox 8"/>
          <p:cNvSpPr txBox="1"/>
          <p:nvPr/>
        </p:nvSpPr>
        <p:spPr>
          <a:xfrm>
            <a:off x="914400" y="4800600"/>
            <a:ext cx="4191000" cy="907941"/>
          </a:xfrm>
          <a:prstGeom prst="rect">
            <a:avLst/>
          </a:prstGeom>
          <a:noFill/>
        </p:spPr>
        <p:txBody>
          <a:bodyPr wrap="square" rtlCol="0">
            <a:spAutoFit/>
          </a:bodyPr>
          <a:lstStyle/>
          <a:p>
            <a:r>
              <a:rPr lang="en-US" sz="3500" b="1" dirty="0"/>
              <a:t>Comprehension Skill:</a:t>
            </a:r>
          </a:p>
          <a:p>
            <a:endParaRPr lang="en-US" dirty="0"/>
          </a:p>
        </p:txBody>
      </p:sp>
      <p:pic>
        <p:nvPicPr>
          <p:cNvPr id="1026" name="Picture 2" descr="MPj04331790000[1]"/>
          <p:cNvPicPr>
            <a:picLocks noChangeAspect="1" noChangeArrowheads="1"/>
          </p:cNvPicPr>
          <p:nvPr/>
        </p:nvPicPr>
        <p:blipFill>
          <a:blip r:embed="rId2" cstate="print"/>
          <a:srcRect/>
          <a:stretch>
            <a:fillRect/>
          </a:stretch>
        </p:blipFill>
        <p:spPr bwMode="auto">
          <a:xfrm>
            <a:off x="152400" y="4038600"/>
            <a:ext cx="838200" cy="628650"/>
          </a:xfrm>
          <a:prstGeom prst="rect">
            <a:avLst/>
          </a:prstGeom>
          <a:noFill/>
          <a:ln w="9525">
            <a:noFill/>
            <a:miter lim="800000"/>
            <a:headEnd/>
            <a:tailEnd/>
          </a:ln>
        </p:spPr>
      </p:pic>
      <p:pic>
        <p:nvPicPr>
          <p:cNvPr id="11" name="Picture 2" descr="MPj04331790000[1]"/>
          <p:cNvPicPr>
            <a:picLocks noChangeAspect="1" noChangeArrowheads="1"/>
          </p:cNvPicPr>
          <p:nvPr/>
        </p:nvPicPr>
        <p:blipFill>
          <a:blip r:embed="rId2" cstate="print"/>
          <a:srcRect/>
          <a:stretch>
            <a:fillRect/>
          </a:stretch>
        </p:blipFill>
        <p:spPr bwMode="auto">
          <a:xfrm>
            <a:off x="152400" y="4800600"/>
            <a:ext cx="838200" cy="628650"/>
          </a:xfrm>
          <a:prstGeom prst="rect">
            <a:avLst/>
          </a:prstGeom>
          <a:noFill/>
          <a:ln w="9525">
            <a:noFill/>
            <a:miter lim="800000"/>
            <a:headEnd/>
            <a:tailEnd/>
          </a:ln>
        </p:spPr>
      </p:pic>
      <p:pic>
        <p:nvPicPr>
          <p:cNvPr id="1028" name="Picture 4" descr="http://img2.imagesbn.com/images/102770000/102771666.jpg">
            <a:hlinkClick r:id="rId3"/>
          </p:cNvPr>
          <p:cNvPicPr>
            <a:picLocks noChangeAspect="1" noChangeArrowheads="1"/>
          </p:cNvPicPr>
          <p:nvPr/>
        </p:nvPicPr>
        <p:blipFill>
          <a:blip r:embed="rId4" cstate="print"/>
          <a:srcRect/>
          <a:stretch>
            <a:fillRect/>
          </a:stretch>
        </p:blipFill>
        <p:spPr bwMode="auto">
          <a:xfrm>
            <a:off x="2971800" y="1828800"/>
            <a:ext cx="2514600" cy="2137410"/>
          </a:xfrm>
          <a:prstGeom prst="rect">
            <a:avLst/>
          </a:prstGeom>
          <a:noFill/>
        </p:spPr>
      </p:pic>
      <p:sp>
        <p:nvSpPr>
          <p:cNvPr id="13" name="TextBox 12"/>
          <p:cNvSpPr txBox="1"/>
          <p:nvPr/>
        </p:nvSpPr>
        <p:spPr>
          <a:xfrm>
            <a:off x="914400" y="5486400"/>
            <a:ext cx="5257800" cy="907941"/>
          </a:xfrm>
          <a:prstGeom prst="rect">
            <a:avLst/>
          </a:prstGeom>
          <a:noFill/>
        </p:spPr>
        <p:txBody>
          <a:bodyPr wrap="square" rtlCol="0">
            <a:spAutoFit/>
          </a:bodyPr>
          <a:lstStyle/>
          <a:p>
            <a:r>
              <a:rPr lang="en-US" sz="3500" b="1" dirty="0" smtClean="0"/>
              <a:t>Comprehension Strategy:</a:t>
            </a:r>
            <a:endParaRPr lang="en-US" sz="3500" b="1" dirty="0"/>
          </a:p>
          <a:p>
            <a:endParaRPr lang="en-US" dirty="0"/>
          </a:p>
        </p:txBody>
      </p:sp>
      <p:pic>
        <p:nvPicPr>
          <p:cNvPr id="14" name="Picture 2" descr="MPj04331790000[1]"/>
          <p:cNvPicPr>
            <a:picLocks noChangeAspect="1" noChangeArrowheads="1"/>
          </p:cNvPicPr>
          <p:nvPr/>
        </p:nvPicPr>
        <p:blipFill>
          <a:blip r:embed="rId2" cstate="print"/>
          <a:srcRect/>
          <a:stretch>
            <a:fillRect/>
          </a:stretch>
        </p:blipFill>
        <p:spPr bwMode="auto">
          <a:xfrm>
            <a:off x="152400" y="5486400"/>
            <a:ext cx="838200" cy="628650"/>
          </a:xfrm>
          <a:prstGeom prst="rect">
            <a:avLst/>
          </a:prstGeom>
          <a:noFill/>
          <a:ln w="9525">
            <a:noFill/>
            <a:miter lim="800000"/>
            <a:headEnd/>
            <a:tailEnd/>
          </a:ln>
        </p:spPr>
      </p:pic>
      <p:sp>
        <p:nvSpPr>
          <p:cNvPr id="15" name="TextBox 14"/>
          <p:cNvSpPr txBox="1"/>
          <p:nvPr/>
        </p:nvSpPr>
        <p:spPr>
          <a:xfrm>
            <a:off x="4267200" y="5903893"/>
            <a:ext cx="5105400" cy="954107"/>
          </a:xfrm>
          <a:prstGeom prst="rect">
            <a:avLst/>
          </a:prstGeom>
          <a:noFill/>
        </p:spPr>
        <p:txBody>
          <a:bodyPr wrap="square" rtlCol="0">
            <a:spAutoFit/>
          </a:bodyPr>
          <a:lstStyle/>
          <a:p>
            <a:r>
              <a:rPr lang="en-US" sz="3800" b="1" dirty="0" smtClean="0">
                <a:solidFill>
                  <a:schemeClr val="tx2">
                    <a:lumMod val="75000"/>
                  </a:schemeClr>
                </a:solidFill>
              </a:rPr>
              <a:t>Background Knowledge</a:t>
            </a:r>
            <a:endParaRPr lang="en-US" sz="3800" b="1" dirty="0">
              <a:solidFill>
                <a:schemeClr val="tx2">
                  <a:lumMod val="75000"/>
                </a:schemeClr>
              </a:solidFill>
            </a:endParaRPr>
          </a:p>
          <a:p>
            <a:endParaRPr lang="en-US" dirty="0"/>
          </a:p>
        </p:txBody>
      </p:sp>
      <p:pic>
        <p:nvPicPr>
          <p:cNvPr id="16" name="Picture 2" descr="MPj04331790000[1]"/>
          <p:cNvPicPr>
            <a:picLocks noChangeAspect="1" noChangeArrowheads="1"/>
          </p:cNvPicPr>
          <p:nvPr/>
        </p:nvPicPr>
        <p:blipFill>
          <a:blip r:embed="rId2" cstate="print"/>
          <a:srcRect/>
          <a:stretch>
            <a:fillRect/>
          </a:stretch>
        </p:blipFill>
        <p:spPr bwMode="auto">
          <a:xfrm>
            <a:off x="152400" y="6229350"/>
            <a:ext cx="838200" cy="628650"/>
          </a:xfrm>
          <a:prstGeom prst="rect">
            <a:avLst/>
          </a:prstGeom>
          <a:noFill/>
          <a:ln w="9525">
            <a:noFill/>
            <a:miter lim="800000"/>
            <a:headEnd/>
            <a:tailEnd/>
          </a:ln>
        </p:spPr>
      </p:pic>
      <p:sp>
        <p:nvSpPr>
          <p:cNvPr id="17" name="TextBox 16"/>
          <p:cNvSpPr txBox="1"/>
          <p:nvPr/>
        </p:nvSpPr>
        <p:spPr>
          <a:xfrm>
            <a:off x="990600" y="6211669"/>
            <a:ext cx="2057400" cy="646331"/>
          </a:xfrm>
          <a:prstGeom prst="rect">
            <a:avLst/>
          </a:prstGeom>
          <a:noFill/>
        </p:spPr>
        <p:txBody>
          <a:bodyPr wrap="square" rtlCol="0">
            <a:spAutoFit/>
          </a:bodyPr>
          <a:lstStyle/>
          <a:p>
            <a:r>
              <a:rPr lang="en-US" sz="3600" b="1" dirty="0" smtClean="0"/>
              <a:t>Phonics: </a:t>
            </a:r>
            <a:endParaRPr lang="en-US" sz="3600" b="1" dirty="0"/>
          </a:p>
        </p:txBody>
      </p:sp>
      <p:sp>
        <p:nvSpPr>
          <p:cNvPr id="18" name="TextBox 17"/>
          <p:cNvSpPr txBox="1"/>
          <p:nvPr/>
        </p:nvSpPr>
        <p:spPr>
          <a:xfrm>
            <a:off x="2819400" y="6248400"/>
            <a:ext cx="1752600" cy="646331"/>
          </a:xfrm>
          <a:prstGeom prst="rect">
            <a:avLst/>
          </a:prstGeom>
          <a:noFill/>
        </p:spPr>
        <p:txBody>
          <a:bodyPr wrap="square" rtlCol="0">
            <a:spAutoFit/>
          </a:bodyPr>
          <a:lstStyle/>
          <a:p>
            <a:r>
              <a:rPr lang="en-US" sz="3600" b="1" dirty="0" smtClean="0">
                <a:solidFill>
                  <a:schemeClr val="tx2">
                    <a:lumMod val="75000"/>
                  </a:schemeClr>
                </a:solidFill>
              </a:rPr>
              <a:t>VC/CV</a:t>
            </a:r>
            <a:endParaRPr lang="en-US"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770" decel="100000"/>
                                        <p:tgtEl>
                                          <p:spTgt spid="7"/>
                                        </p:tgtEl>
                                      </p:cBhvr>
                                    </p:animEffect>
                                    <p:animScale>
                                      <p:cBhvr>
                                        <p:cTn id="17" dur="770" decel="100000"/>
                                        <p:tgtEl>
                                          <p:spTgt spid="7"/>
                                        </p:tgtEl>
                                      </p:cBhvr>
                                      <p:from x="10000" y="10000"/>
                                      <p:to x="200000" y="450000"/>
                                    </p:animScale>
                                    <p:animScale>
                                      <p:cBhvr>
                                        <p:cTn id="18" dur="1230" accel="100000" fill="hold">
                                          <p:stCondLst>
                                            <p:cond delay="770"/>
                                          </p:stCondLst>
                                        </p:cTn>
                                        <p:tgtEl>
                                          <p:spTgt spid="7"/>
                                        </p:tgtEl>
                                      </p:cBhvr>
                                      <p:from x="200000" y="450000"/>
                                      <p:to x="100000" y="100000"/>
                                    </p:animScale>
                                    <p:set>
                                      <p:cBhvr>
                                        <p:cTn id="19" dur="770" fill="hold"/>
                                        <p:tgtEl>
                                          <p:spTgt spid="7"/>
                                        </p:tgtEl>
                                        <p:attrNameLst>
                                          <p:attrName>ppt_x</p:attrName>
                                        </p:attrNameLst>
                                      </p:cBhvr>
                                      <p:to>
                                        <p:strVal val="(0.5)"/>
                                      </p:to>
                                    </p:set>
                                    <p:anim from="(0.5)" to="(#ppt_x)" calcmode="lin" valueType="num">
                                      <p:cBhvr>
                                        <p:cTn id="20" dur="1230" accel="100000" fill="hold">
                                          <p:stCondLst>
                                            <p:cond delay="770"/>
                                          </p:stCondLst>
                                        </p:cTn>
                                        <p:tgtEl>
                                          <p:spTgt spid="7"/>
                                        </p:tgtEl>
                                        <p:attrNameLst>
                                          <p:attrName>ppt_x</p:attrName>
                                        </p:attrNameLst>
                                      </p:cBhvr>
                                    </p:anim>
                                    <p:set>
                                      <p:cBhvr>
                                        <p:cTn id="21" dur="770" fill="hold"/>
                                        <p:tgtEl>
                                          <p:spTgt spid="7"/>
                                        </p:tgtEl>
                                        <p:attrNameLst>
                                          <p:attrName>ppt_y</p:attrName>
                                        </p:attrNameLst>
                                      </p:cBhvr>
                                      <p:to>
                                        <p:strVal val="(#ppt_y+0.4)"/>
                                      </p:to>
                                    </p:set>
                                    <p:anim from="(#ppt_y+0.4)" to="(#ppt_y)" calcmode="lin" valueType="num">
                                      <p:cBhvr>
                                        <p:cTn id="22" dur="1230" accel="100000" fill="hold">
                                          <p:stCondLst>
                                            <p:cond delay="770"/>
                                          </p:stCondLst>
                                        </p:cTn>
                                        <p:tgtEl>
                                          <p:spTgt spid="7"/>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par>
                                <p:cTn id="31" presetID="8" presetClass="entr" presetSubtype="16"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diamond(in)">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heckerboard(across)">
                                      <p:cBhvr>
                                        <p:cTn id="38" dur="500"/>
                                        <p:tgtEl>
                                          <p:spTgt spid="6"/>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heckerboard(across)">
                                      <p:cBhvr>
                                        <p:cTn id="41" dur="500"/>
                                        <p:tgtEl>
                                          <p:spTgt spid="9"/>
                                        </p:tgtEl>
                                      </p:cBhvr>
                                    </p:animEffect>
                                  </p:childTnLst>
                                </p:cTn>
                              </p:par>
                              <p:par>
                                <p:cTn id="42" presetID="5" presetClass="entr" presetSubtype="1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heckerboard(across)">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par>
                                <p:cTn id="50" presetID="5" presetClass="entr" presetSubtype="1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heckerboard(across)">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linds(horizontal)">
                                      <p:cBhvr>
                                        <p:cTn id="60" dur="500"/>
                                        <p:tgtEl>
                                          <p:spTgt spid="16"/>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blinds(horizontal)">
                                      <p:cBhvr>
                                        <p:cTn id="63" dur="500"/>
                                        <p:tgtEl>
                                          <p:spTgt spid="17"/>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blinds(horizontal)">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3" grpId="0"/>
      <p:bldP spid="15"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About Me?</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Turn to pages 70 &amp; 71</a:t>
            </a:r>
          </a:p>
          <a:p>
            <a:r>
              <a:rPr lang="en-US" dirty="0" smtClean="0"/>
              <a:t>Does the author use “sequence” words, or do you need to picture the order of what is happening?</a:t>
            </a:r>
          </a:p>
          <a:p>
            <a:r>
              <a:rPr lang="en-US" dirty="0" smtClean="0"/>
              <a:t>How does the </a:t>
            </a:r>
            <a:r>
              <a:rPr lang="en-US" dirty="0" err="1" smtClean="0"/>
              <a:t>goatseller’s</a:t>
            </a:r>
            <a:r>
              <a:rPr lang="en-US" dirty="0" smtClean="0"/>
              <a:t> need affect the sequence of events?</a:t>
            </a:r>
          </a:p>
          <a:p>
            <a:r>
              <a:rPr lang="en-US" dirty="0" smtClean="0"/>
              <a:t>If you were making a time line of events in </a:t>
            </a:r>
            <a:r>
              <a:rPr lang="en-US" u="sng" dirty="0" smtClean="0"/>
              <a:t>What About Me?</a:t>
            </a:r>
            <a:r>
              <a:rPr lang="en-US" dirty="0" smtClean="0"/>
              <a:t>, what would come before the events on page 70?</a:t>
            </a:r>
          </a:p>
          <a:p>
            <a:r>
              <a:rPr lang="en-US" dirty="0" smtClean="0"/>
              <a:t>What is important to the boy? How do you know?</a:t>
            </a:r>
          </a:p>
          <a:p>
            <a:endParaRPr lang="en-US" dirty="0" smtClean="0"/>
          </a:p>
          <a:p>
            <a:endParaRPr lang="en-US" dirty="0" smtClean="0"/>
          </a:p>
          <a:p>
            <a:endParaRPr lang="en-US" dirty="0"/>
          </a:p>
        </p:txBody>
      </p:sp>
      <p:pic>
        <p:nvPicPr>
          <p:cNvPr id="4" name="Picture 2" descr="https://www.pearsonsuccessnet.com/temp-images/scorm/rdg10/na/en/0-328-73641-4/images/RDG10NA_03_01_02_BF.png"/>
          <p:cNvPicPr>
            <a:picLocks noChangeAspect="1" noChangeArrowheads="1"/>
          </p:cNvPicPr>
          <p:nvPr/>
        </p:nvPicPr>
        <p:blipFill>
          <a:blip r:embed="rId2" cstate="print"/>
          <a:srcRect/>
          <a:stretch>
            <a:fillRect/>
          </a:stretch>
        </p:blipFill>
        <p:spPr bwMode="auto">
          <a:xfrm>
            <a:off x="152400" y="152400"/>
            <a:ext cx="2162432"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About Me?</a:t>
            </a:r>
            <a:endParaRPr lang="en-US" dirty="0"/>
          </a:p>
        </p:txBody>
      </p:sp>
      <p:sp>
        <p:nvSpPr>
          <p:cNvPr id="3" name="Content Placeholder 2"/>
          <p:cNvSpPr>
            <a:spLocks noGrp="1"/>
          </p:cNvSpPr>
          <p:nvPr>
            <p:ph idx="1"/>
          </p:nvPr>
        </p:nvSpPr>
        <p:spPr/>
        <p:txBody>
          <a:bodyPr>
            <a:normAutofit lnSpcReduction="10000"/>
          </a:bodyPr>
          <a:lstStyle/>
          <a:p>
            <a:r>
              <a:rPr lang="en-US" dirty="0" smtClean="0"/>
              <a:t>Dialogue is important in stories because it allows the reader to hear the different character’s voices.  It can also help move the story along. On page 71, we see the boy’s and the carpenter’s words.  What does this dialogue do for the story?</a:t>
            </a:r>
          </a:p>
          <a:p>
            <a:r>
              <a:rPr lang="en-US" i="1" dirty="0" smtClean="0"/>
              <a:t>The carpenter’s words keep the story moving to the next event. They also tell what he is willing to trade.</a:t>
            </a:r>
          </a:p>
          <a:p>
            <a:endParaRPr lang="en-US" dirty="0"/>
          </a:p>
        </p:txBody>
      </p:sp>
      <p:pic>
        <p:nvPicPr>
          <p:cNvPr id="4" name="Picture 2" descr="https://www.pearsonsuccessnet.com/temp-images/scorm/rdg10/na/en/0-328-73641-4/images/RDG10NA_03_01_02_BF.png"/>
          <p:cNvPicPr>
            <a:picLocks noChangeAspect="1" noChangeArrowheads="1"/>
          </p:cNvPicPr>
          <p:nvPr/>
        </p:nvPicPr>
        <p:blipFill>
          <a:blip r:embed="rId2" cstate="print"/>
          <a:srcRect/>
          <a:stretch>
            <a:fillRect/>
          </a:stretch>
        </p:blipFill>
        <p:spPr bwMode="auto">
          <a:xfrm>
            <a:off x="228600" y="228600"/>
            <a:ext cx="2133600" cy="1127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Complete worksheet:  Nuts for the Winter</a:t>
            </a:r>
          </a:p>
          <a:p>
            <a:endParaRPr lang="en-US" dirty="0" smtClean="0"/>
          </a:p>
          <a:p>
            <a:endParaRPr lang="en-US" dirty="0" smtClean="0"/>
          </a:p>
          <a:p>
            <a:endParaRPr lang="en-US" dirty="0" smtClean="0"/>
          </a:p>
          <a:p>
            <a:endParaRPr lang="en-US" dirty="0" smtClean="0"/>
          </a:p>
          <a:p>
            <a:r>
              <a:rPr lang="en-US" dirty="0" smtClean="0"/>
              <a:t>End of comprehension review lesson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Compound Words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compound word is made up of two smaller words.</a:t>
            </a:r>
          </a:p>
          <a:p>
            <a:r>
              <a:rPr lang="en-US" dirty="0" smtClean="0"/>
              <a:t>The two smaller words may help you figure out the meaning of the compound word.</a:t>
            </a:r>
          </a:p>
          <a:p>
            <a:pPr>
              <a:buNone/>
            </a:pPr>
            <a:endParaRPr lang="en-US" dirty="0" smtClean="0"/>
          </a:p>
          <a:p>
            <a:r>
              <a:rPr lang="en-US" dirty="0" smtClean="0"/>
              <a:t>Turn to page 68 and find word </a:t>
            </a:r>
            <a:r>
              <a:rPr lang="en-US" dirty="0" err="1" smtClean="0"/>
              <a:t>carpetmaker</a:t>
            </a:r>
            <a:r>
              <a:rPr lang="en-US" dirty="0" smtClean="0"/>
              <a:t>.</a:t>
            </a:r>
          </a:p>
          <a:p>
            <a:r>
              <a:rPr lang="en-US" dirty="0" smtClean="0"/>
              <a:t>Carpet  + maker = </a:t>
            </a:r>
            <a:r>
              <a:rPr lang="en-US" dirty="0" err="1" smtClean="0"/>
              <a:t>carpetmaker</a:t>
            </a:r>
            <a:endParaRPr lang="en-US" dirty="0" smtClean="0"/>
          </a:p>
          <a:p>
            <a:r>
              <a:rPr lang="en-US" dirty="0" smtClean="0"/>
              <a:t>Means?</a:t>
            </a:r>
          </a:p>
          <a:p>
            <a:r>
              <a:rPr lang="en-US" dirty="0" smtClean="0"/>
              <a:t>How can you easily tell the meaning of compound word </a:t>
            </a:r>
            <a:r>
              <a:rPr lang="en-US" dirty="0" err="1" smtClean="0"/>
              <a:t>goatkeeper</a:t>
            </a:r>
            <a:r>
              <a:rPr lang="en-US" dirty="0" smtClean="0"/>
              <a:t> on page 69?</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page 58</a:t>
            </a:r>
          </a:p>
          <a:p>
            <a:endParaRPr lang="en-US" dirty="0" smtClean="0"/>
          </a:p>
          <a:p>
            <a:endParaRPr lang="en-US" dirty="0" smtClean="0"/>
          </a:p>
          <a:p>
            <a:endParaRPr lang="en-US" dirty="0" smtClean="0"/>
          </a:p>
          <a:p>
            <a:endParaRPr lang="en-US" dirty="0" smtClean="0"/>
          </a:p>
          <a:p>
            <a:endParaRPr lang="en-US" dirty="0" smtClean="0"/>
          </a:p>
          <a:p>
            <a:r>
              <a:rPr lang="en-US" dirty="0" smtClean="0"/>
              <a:t>End of vocabulary review lesson</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Conventions: Subjects and Predicates</a:t>
            </a:r>
            <a:endParaRPr lang="en-US" dirty="0"/>
          </a:p>
        </p:txBody>
      </p:sp>
      <p:sp>
        <p:nvSpPr>
          <p:cNvPr id="5" name="Content Placeholder 4"/>
          <p:cNvSpPr>
            <a:spLocks noGrp="1"/>
          </p:cNvSpPr>
          <p:nvPr>
            <p:ph idx="1"/>
          </p:nvPr>
        </p:nvSpPr>
        <p:spPr/>
        <p:txBody>
          <a:bodyPr>
            <a:normAutofit lnSpcReduction="10000"/>
          </a:bodyPr>
          <a:lstStyle/>
          <a:p>
            <a:pPr>
              <a:buNone/>
            </a:pPr>
            <a:r>
              <a:rPr lang="en-US" dirty="0" smtClean="0"/>
              <a:t>A subject is a word or group of words that tells whom or what a sentence is about.  The subject is the doer.</a:t>
            </a:r>
          </a:p>
          <a:p>
            <a:pPr>
              <a:buNone/>
            </a:pPr>
            <a:r>
              <a:rPr lang="en-US" dirty="0" smtClean="0"/>
              <a:t>A predicate is a word or group of words that tells something about the subject.  The predicate is what the subject does.</a:t>
            </a:r>
          </a:p>
          <a:p>
            <a:pPr>
              <a:buNone/>
            </a:pPr>
            <a:r>
              <a:rPr lang="en-US" dirty="0" smtClean="0"/>
              <a:t>Underline the subject once and predicate twice</a:t>
            </a:r>
          </a:p>
          <a:p>
            <a:r>
              <a:rPr lang="en-US" dirty="0" smtClean="0"/>
              <a:t>Farmers set up a market in town.</a:t>
            </a:r>
          </a:p>
          <a:p>
            <a:r>
              <a:rPr lang="en-US" dirty="0" smtClean="0"/>
              <a:t>My mom meets me at home.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page 98</a:t>
            </a:r>
          </a:p>
          <a:p>
            <a:endParaRPr lang="en-US" dirty="0" smtClean="0"/>
          </a:p>
          <a:p>
            <a:endParaRPr lang="en-US" dirty="0" smtClean="0"/>
          </a:p>
          <a:p>
            <a:endParaRPr lang="en-US" dirty="0" smtClean="0"/>
          </a:p>
          <a:p>
            <a:endParaRPr lang="en-US" dirty="0" smtClean="0"/>
          </a:p>
          <a:p>
            <a:endParaRPr lang="en-US" dirty="0" smtClean="0"/>
          </a:p>
          <a:p>
            <a:r>
              <a:rPr lang="en-US" dirty="0" smtClean="0"/>
              <a:t>End of conventions review lesson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1371599"/>
          </a:xfrm>
        </p:spPr>
        <p:txBody>
          <a:bodyPr>
            <a:normAutofit/>
          </a:bodyPr>
          <a:lstStyle/>
          <a:p>
            <a:r>
              <a:rPr lang="en-US" b="1" u="sng" dirty="0" err="1" smtClean="0"/>
              <a:t>Kumak’s</a:t>
            </a:r>
            <a:r>
              <a:rPr lang="en-US" b="1" u="sng" dirty="0" smtClean="0"/>
              <a:t> Fish</a:t>
            </a:r>
            <a:endParaRPr lang="en-US" u="sng" dirty="0"/>
          </a:p>
        </p:txBody>
      </p:sp>
      <p:sp>
        <p:nvSpPr>
          <p:cNvPr id="4" name="TextBox 3"/>
          <p:cNvSpPr txBox="1"/>
          <p:nvPr/>
        </p:nvSpPr>
        <p:spPr>
          <a:xfrm>
            <a:off x="4343400" y="1066800"/>
            <a:ext cx="3962400" cy="923330"/>
          </a:xfrm>
          <a:prstGeom prst="rect">
            <a:avLst/>
          </a:prstGeom>
          <a:noFill/>
        </p:spPr>
        <p:txBody>
          <a:bodyPr wrap="square" rtlCol="0">
            <a:spAutoFit/>
          </a:bodyPr>
          <a:lstStyle/>
          <a:p>
            <a:r>
              <a:rPr lang="en-US" sz="3600" b="1" dirty="0" smtClean="0">
                <a:solidFill>
                  <a:schemeClr val="tx2">
                    <a:lumMod val="75000"/>
                  </a:schemeClr>
                </a:solidFill>
              </a:rPr>
              <a:t>Tall Tale</a:t>
            </a:r>
            <a:endParaRPr lang="en-US" sz="3600" b="1" dirty="0">
              <a:solidFill>
                <a:schemeClr val="tx2">
                  <a:lumMod val="75000"/>
                </a:schemeClr>
              </a:solidFill>
            </a:endParaRPr>
          </a:p>
          <a:p>
            <a:endParaRPr lang="en-US" dirty="0"/>
          </a:p>
        </p:txBody>
      </p:sp>
      <p:sp>
        <p:nvSpPr>
          <p:cNvPr id="5" name="TextBox 4"/>
          <p:cNvSpPr txBox="1"/>
          <p:nvPr/>
        </p:nvSpPr>
        <p:spPr>
          <a:xfrm>
            <a:off x="4114800" y="4038601"/>
            <a:ext cx="4114800" cy="954107"/>
          </a:xfrm>
          <a:prstGeom prst="rect">
            <a:avLst/>
          </a:prstGeom>
          <a:noFill/>
        </p:spPr>
        <p:txBody>
          <a:bodyPr wrap="square" rtlCol="0">
            <a:spAutoFit/>
          </a:bodyPr>
          <a:lstStyle/>
          <a:p>
            <a:r>
              <a:rPr lang="en-US" sz="3800" b="1" dirty="0" smtClean="0">
                <a:solidFill>
                  <a:schemeClr val="tx2">
                    <a:lumMod val="75000"/>
                  </a:schemeClr>
                </a:solidFill>
              </a:rPr>
              <a:t>Unknown Words</a:t>
            </a:r>
            <a:endParaRPr lang="en-US" sz="3800" b="1" dirty="0">
              <a:solidFill>
                <a:schemeClr val="tx2">
                  <a:lumMod val="75000"/>
                </a:schemeClr>
              </a:solidFill>
            </a:endParaRPr>
          </a:p>
          <a:p>
            <a:endParaRPr lang="en-US" dirty="0"/>
          </a:p>
        </p:txBody>
      </p:sp>
      <p:sp>
        <p:nvSpPr>
          <p:cNvPr id="6" name="TextBox 5"/>
          <p:cNvSpPr txBox="1"/>
          <p:nvPr/>
        </p:nvSpPr>
        <p:spPr>
          <a:xfrm>
            <a:off x="4876800" y="4800600"/>
            <a:ext cx="4267200" cy="954107"/>
          </a:xfrm>
          <a:prstGeom prst="rect">
            <a:avLst/>
          </a:prstGeom>
          <a:noFill/>
        </p:spPr>
        <p:txBody>
          <a:bodyPr wrap="square" rtlCol="0">
            <a:spAutoFit/>
          </a:bodyPr>
          <a:lstStyle/>
          <a:p>
            <a:r>
              <a:rPr lang="en-US" sz="3800" b="1" dirty="0" smtClean="0">
                <a:solidFill>
                  <a:schemeClr val="tx2">
                    <a:lumMod val="75000"/>
                  </a:schemeClr>
                </a:solidFill>
              </a:rPr>
              <a:t>Sequence</a:t>
            </a:r>
            <a:endParaRPr lang="en-US" sz="3800" b="1" dirty="0">
              <a:solidFill>
                <a:schemeClr val="tx2">
                  <a:lumMod val="75000"/>
                </a:schemeClr>
              </a:solidFill>
            </a:endParaRPr>
          </a:p>
          <a:p>
            <a:endParaRPr lang="en-US" dirty="0"/>
          </a:p>
        </p:txBody>
      </p:sp>
      <p:sp>
        <p:nvSpPr>
          <p:cNvPr id="7" name="TextBox 6"/>
          <p:cNvSpPr txBox="1"/>
          <p:nvPr/>
        </p:nvSpPr>
        <p:spPr>
          <a:xfrm>
            <a:off x="2971800" y="1066800"/>
            <a:ext cx="1524000" cy="923330"/>
          </a:xfrm>
          <a:prstGeom prst="rect">
            <a:avLst/>
          </a:prstGeom>
          <a:noFill/>
        </p:spPr>
        <p:txBody>
          <a:bodyPr wrap="square" rtlCol="0">
            <a:spAutoFit/>
          </a:bodyPr>
          <a:lstStyle/>
          <a:p>
            <a:r>
              <a:rPr lang="en-US" sz="3600" b="1" dirty="0" smtClean="0"/>
              <a:t>Genre:</a:t>
            </a:r>
            <a:endParaRPr lang="en-US" sz="3600" b="1" dirty="0"/>
          </a:p>
          <a:p>
            <a:endParaRPr lang="en-US" dirty="0"/>
          </a:p>
        </p:txBody>
      </p:sp>
      <p:sp>
        <p:nvSpPr>
          <p:cNvPr id="8" name="TextBox 7"/>
          <p:cNvSpPr txBox="1"/>
          <p:nvPr/>
        </p:nvSpPr>
        <p:spPr>
          <a:xfrm>
            <a:off x="990600" y="4038600"/>
            <a:ext cx="4419600" cy="907941"/>
          </a:xfrm>
          <a:prstGeom prst="rect">
            <a:avLst/>
          </a:prstGeom>
          <a:noFill/>
        </p:spPr>
        <p:txBody>
          <a:bodyPr wrap="square" rtlCol="0">
            <a:spAutoFit/>
          </a:bodyPr>
          <a:lstStyle/>
          <a:p>
            <a:r>
              <a:rPr lang="en-US" sz="3500" b="1" dirty="0"/>
              <a:t>Vocabulary </a:t>
            </a:r>
            <a:r>
              <a:rPr lang="en-US" sz="3500" b="1" dirty="0" smtClean="0"/>
              <a:t>Skill:</a:t>
            </a:r>
            <a:endParaRPr lang="en-US" sz="3500" b="1" dirty="0"/>
          </a:p>
          <a:p>
            <a:endParaRPr lang="en-US" dirty="0"/>
          </a:p>
        </p:txBody>
      </p:sp>
      <p:sp>
        <p:nvSpPr>
          <p:cNvPr id="9" name="TextBox 8"/>
          <p:cNvSpPr txBox="1"/>
          <p:nvPr/>
        </p:nvSpPr>
        <p:spPr>
          <a:xfrm>
            <a:off x="914400" y="4800600"/>
            <a:ext cx="4191000" cy="907941"/>
          </a:xfrm>
          <a:prstGeom prst="rect">
            <a:avLst/>
          </a:prstGeom>
          <a:noFill/>
        </p:spPr>
        <p:txBody>
          <a:bodyPr wrap="square" rtlCol="0">
            <a:spAutoFit/>
          </a:bodyPr>
          <a:lstStyle/>
          <a:p>
            <a:r>
              <a:rPr lang="en-US" sz="3500" b="1" dirty="0"/>
              <a:t>Comprehension Skill:</a:t>
            </a:r>
          </a:p>
          <a:p>
            <a:endParaRPr lang="en-US" dirty="0"/>
          </a:p>
        </p:txBody>
      </p:sp>
      <p:pic>
        <p:nvPicPr>
          <p:cNvPr id="1026" name="Picture 2" descr="MPj04331790000[1]"/>
          <p:cNvPicPr>
            <a:picLocks noChangeAspect="1" noChangeArrowheads="1"/>
          </p:cNvPicPr>
          <p:nvPr/>
        </p:nvPicPr>
        <p:blipFill>
          <a:blip r:embed="rId2" cstate="print"/>
          <a:srcRect/>
          <a:stretch>
            <a:fillRect/>
          </a:stretch>
        </p:blipFill>
        <p:spPr bwMode="auto">
          <a:xfrm>
            <a:off x="152400" y="4038600"/>
            <a:ext cx="838200" cy="628650"/>
          </a:xfrm>
          <a:prstGeom prst="rect">
            <a:avLst/>
          </a:prstGeom>
          <a:noFill/>
          <a:ln w="9525">
            <a:noFill/>
            <a:miter lim="800000"/>
            <a:headEnd/>
            <a:tailEnd/>
          </a:ln>
        </p:spPr>
      </p:pic>
      <p:pic>
        <p:nvPicPr>
          <p:cNvPr id="11" name="Picture 2" descr="MPj04331790000[1]"/>
          <p:cNvPicPr>
            <a:picLocks noChangeAspect="1" noChangeArrowheads="1"/>
          </p:cNvPicPr>
          <p:nvPr/>
        </p:nvPicPr>
        <p:blipFill>
          <a:blip r:embed="rId2" cstate="print"/>
          <a:srcRect/>
          <a:stretch>
            <a:fillRect/>
          </a:stretch>
        </p:blipFill>
        <p:spPr bwMode="auto">
          <a:xfrm>
            <a:off x="152400" y="4800600"/>
            <a:ext cx="838200" cy="628650"/>
          </a:xfrm>
          <a:prstGeom prst="rect">
            <a:avLst/>
          </a:prstGeom>
          <a:noFill/>
          <a:ln w="9525">
            <a:noFill/>
            <a:miter lim="800000"/>
            <a:headEnd/>
            <a:tailEnd/>
          </a:ln>
        </p:spPr>
      </p:pic>
      <p:sp>
        <p:nvSpPr>
          <p:cNvPr id="13" name="TextBox 12"/>
          <p:cNvSpPr txBox="1"/>
          <p:nvPr/>
        </p:nvSpPr>
        <p:spPr>
          <a:xfrm>
            <a:off x="914400" y="5486400"/>
            <a:ext cx="5257800" cy="907941"/>
          </a:xfrm>
          <a:prstGeom prst="rect">
            <a:avLst/>
          </a:prstGeom>
          <a:noFill/>
        </p:spPr>
        <p:txBody>
          <a:bodyPr wrap="square" rtlCol="0">
            <a:spAutoFit/>
          </a:bodyPr>
          <a:lstStyle/>
          <a:p>
            <a:r>
              <a:rPr lang="en-US" sz="3500" b="1" dirty="0" smtClean="0"/>
              <a:t>Comprehension Strategy:</a:t>
            </a:r>
            <a:endParaRPr lang="en-US" sz="3500" b="1" dirty="0"/>
          </a:p>
          <a:p>
            <a:endParaRPr lang="en-US" dirty="0"/>
          </a:p>
        </p:txBody>
      </p:sp>
      <p:pic>
        <p:nvPicPr>
          <p:cNvPr id="14" name="Picture 2" descr="MPj04331790000[1]"/>
          <p:cNvPicPr>
            <a:picLocks noChangeAspect="1" noChangeArrowheads="1"/>
          </p:cNvPicPr>
          <p:nvPr/>
        </p:nvPicPr>
        <p:blipFill>
          <a:blip r:embed="rId2" cstate="print"/>
          <a:srcRect/>
          <a:stretch>
            <a:fillRect/>
          </a:stretch>
        </p:blipFill>
        <p:spPr bwMode="auto">
          <a:xfrm>
            <a:off x="152400" y="5486400"/>
            <a:ext cx="838200" cy="628650"/>
          </a:xfrm>
          <a:prstGeom prst="rect">
            <a:avLst/>
          </a:prstGeom>
          <a:noFill/>
          <a:ln w="9525">
            <a:noFill/>
            <a:miter lim="800000"/>
            <a:headEnd/>
            <a:tailEnd/>
          </a:ln>
        </p:spPr>
      </p:pic>
      <p:sp>
        <p:nvSpPr>
          <p:cNvPr id="15" name="TextBox 14"/>
          <p:cNvSpPr txBox="1"/>
          <p:nvPr/>
        </p:nvSpPr>
        <p:spPr>
          <a:xfrm>
            <a:off x="5791200" y="5486400"/>
            <a:ext cx="2667000" cy="954107"/>
          </a:xfrm>
          <a:prstGeom prst="rect">
            <a:avLst/>
          </a:prstGeom>
          <a:noFill/>
        </p:spPr>
        <p:txBody>
          <a:bodyPr wrap="square" rtlCol="0">
            <a:spAutoFit/>
          </a:bodyPr>
          <a:lstStyle/>
          <a:p>
            <a:r>
              <a:rPr lang="en-US" sz="3800" b="1" dirty="0" smtClean="0">
                <a:solidFill>
                  <a:schemeClr val="tx2">
                    <a:lumMod val="75000"/>
                  </a:schemeClr>
                </a:solidFill>
              </a:rPr>
              <a:t>Visualize</a:t>
            </a:r>
            <a:endParaRPr lang="en-US" sz="3800" b="1" dirty="0">
              <a:solidFill>
                <a:schemeClr val="tx2">
                  <a:lumMod val="75000"/>
                </a:schemeClr>
              </a:solidFill>
            </a:endParaRPr>
          </a:p>
          <a:p>
            <a:endParaRPr lang="en-US" dirty="0"/>
          </a:p>
        </p:txBody>
      </p:sp>
      <p:pic>
        <p:nvPicPr>
          <p:cNvPr id="80898" name="Picture 2" descr="https://www.pearsonsuccessnet.com/temp-images/scorm/rdg10/na/en/0-328-73641-4/images/RDG10NA_03_01_03_BF.png"/>
          <p:cNvPicPr>
            <a:picLocks noChangeAspect="1" noChangeArrowheads="1"/>
          </p:cNvPicPr>
          <p:nvPr/>
        </p:nvPicPr>
        <p:blipFill>
          <a:blip r:embed="rId3" cstate="print"/>
          <a:srcRect/>
          <a:stretch>
            <a:fillRect/>
          </a:stretch>
        </p:blipFill>
        <p:spPr bwMode="auto">
          <a:xfrm>
            <a:off x="2971800" y="2171700"/>
            <a:ext cx="2667000" cy="1409700"/>
          </a:xfrm>
          <a:prstGeom prst="rect">
            <a:avLst/>
          </a:prstGeom>
          <a:noFill/>
        </p:spPr>
      </p:pic>
      <p:pic>
        <p:nvPicPr>
          <p:cNvPr id="16" name="Picture 2" descr="MPj04331790000[1]"/>
          <p:cNvPicPr>
            <a:picLocks noChangeAspect="1" noChangeArrowheads="1"/>
          </p:cNvPicPr>
          <p:nvPr/>
        </p:nvPicPr>
        <p:blipFill>
          <a:blip r:embed="rId2" cstate="print"/>
          <a:srcRect/>
          <a:stretch>
            <a:fillRect/>
          </a:stretch>
        </p:blipFill>
        <p:spPr bwMode="auto">
          <a:xfrm>
            <a:off x="152400" y="6229350"/>
            <a:ext cx="838200" cy="628650"/>
          </a:xfrm>
          <a:prstGeom prst="rect">
            <a:avLst/>
          </a:prstGeom>
          <a:noFill/>
          <a:ln w="9525">
            <a:noFill/>
            <a:miter lim="800000"/>
            <a:headEnd/>
            <a:tailEnd/>
          </a:ln>
        </p:spPr>
      </p:pic>
      <p:sp>
        <p:nvSpPr>
          <p:cNvPr id="17" name="TextBox 16"/>
          <p:cNvSpPr txBox="1"/>
          <p:nvPr/>
        </p:nvSpPr>
        <p:spPr>
          <a:xfrm>
            <a:off x="1066800" y="6211669"/>
            <a:ext cx="1828800" cy="646331"/>
          </a:xfrm>
          <a:prstGeom prst="rect">
            <a:avLst/>
          </a:prstGeom>
          <a:noFill/>
        </p:spPr>
        <p:txBody>
          <a:bodyPr wrap="square" rtlCol="0">
            <a:spAutoFit/>
          </a:bodyPr>
          <a:lstStyle/>
          <a:p>
            <a:r>
              <a:rPr lang="en-US" sz="3600" b="1" dirty="0" smtClean="0"/>
              <a:t>Phonics</a:t>
            </a:r>
            <a:r>
              <a:rPr lang="en-US" dirty="0" smtClean="0"/>
              <a:t>:</a:t>
            </a:r>
            <a:endParaRPr lang="en-US" dirty="0"/>
          </a:p>
        </p:txBody>
      </p:sp>
      <p:sp>
        <p:nvSpPr>
          <p:cNvPr id="18" name="TextBox 17"/>
          <p:cNvSpPr txBox="1"/>
          <p:nvPr/>
        </p:nvSpPr>
        <p:spPr>
          <a:xfrm>
            <a:off x="2819400" y="6248400"/>
            <a:ext cx="5638800" cy="646331"/>
          </a:xfrm>
          <a:prstGeom prst="rect">
            <a:avLst/>
          </a:prstGeom>
          <a:noFill/>
        </p:spPr>
        <p:txBody>
          <a:bodyPr wrap="square" rtlCol="0">
            <a:spAutoFit/>
          </a:bodyPr>
          <a:lstStyle/>
          <a:p>
            <a:r>
              <a:rPr lang="en-US" sz="3600" b="1" dirty="0" smtClean="0">
                <a:solidFill>
                  <a:schemeClr val="tx2">
                    <a:lumMod val="75000"/>
                  </a:schemeClr>
                </a:solidFill>
              </a:rPr>
              <a:t>Endings: -</a:t>
            </a:r>
            <a:r>
              <a:rPr lang="en-US" sz="3600" b="1" dirty="0" err="1" smtClean="0">
                <a:solidFill>
                  <a:schemeClr val="tx2">
                    <a:lumMod val="75000"/>
                  </a:schemeClr>
                </a:solidFill>
              </a:rPr>
              <a:t>ed</a:t>
            </a:r>
            <a:r>
              <a:rPr lang="en-US" sz="3600" b="1" dirty="0" smtClean="0">
                <a:solidFill>
                  <a:schemeClr val="tx2">
                    <a:lumMod val="75000"/>
                  </a:schemeClr>
                </a:solidFill>
              </a:rPr>
              <a:t>, -</a:t>
            </a:r>
            <a:r>
              <a:rPr lang="en-US" sz="3600" b="1" dirty="0" err="1" smtClean="0">
                <a:solidFill>
                  <a:schemeClr val="tx2">
                    <a:lumMod val="75000"/>
                  </a:schemeClr>
                </a:solidFill>
              </a:rPr>
              <a:t>ing</a:t>
            </a:r>
            <a:r>
              <a:rPr lang="en-US" sz="3600" b="1" dirty="0" smtClean="0">
                <a:solidFill>
                  <a:schemeClr val="tx2">
                    <a:lumMod val="75000"/>
                  </a:schemeClr>
                </a:solidFill>
              </a:rPr>
              <a:t>, -</a:t>
            </a:r>
            <a:r>
              <a:rPr lang="en-US" sz="3600" b="1" dirty="0" err="1" smtClean="0">
                <a:solidFill>
                  <a:schemeClr val="tx2">
                    <a:lumMod val="75000"/>
                  </a:schemeClr>
                </a:solidFill>
              </a:rPr>
              <a:t>er</a:t>
            </a:r>
            <a:r>
              <a:rPr lang="en-US" sz="3600" b="1" dirty="0" smtClean="0">
                <a:solidFill>
                  <a:schemeClr val="tx2">
                    <a:lumMod val="75000"/>
                  </a:schemeClr>
                </a:solidFill>
              </a:rPr>
              <a:t>, -</a:t>
            </a:r>
            <a:r>
              <a:rPr lang="en-US" sz="3600" b="1" dirty="0" err="1" smtClean="0">
                <a:solidFill>
                  <a:schemeClr val="tx2">
                    <a:lumMod val="75000"/>
                  </a:schemeClr>
                </a:solidFill>
              </a:rPr>
              <a:t>est</a:t>
            </a:r>
            <a:endParaRPr lang="en-US"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770" decel="100000"/>
                                        <p:tgtEl>
                                          <p:spTgt spid="7"/>
                                        </p:tgtEl>
                                      </p:cBhvr>
                                    </p:animEffect>
                                    <p:animScale>
                                      <p:cBhvr>
                                        <p:cTn id="17" dur="770" decel="100000"/>
                                        <p:tgtEl>
                                          <p:spTgt spid="7"/>
                                        </p:tgtEl>
                                      </p:cBhvr>
                                      <p:from x="10000" y="10000"/>
                                      <p:to x="200000" y="450000"/>
                                    </p:animScale>
                                    <p:animScale>
                                      <p:cBhvr>
                                        <p:cTn id="18" dur="1230" accel="100000" fill="hold">
                                          <p:stCondLst>
                                            <p:cond delay="770"/>
                                          </p:stCondLst>
                                        </p:cTn>
                                        <p:tgtEl>
                                          <p:spTgt spid="7"/>
                                        </p:tgtEl>
                                      </p:cBhvr>
                                      <p:from x="200000" y="450000"/>
                                      <p:to x="100000" y="100000"/>
                                    </p:animScale>
                                    <p:set>
                                      <p:cBhvr>
                                        <p:cTn id="19" dur="770" fill="hold"/>
                                        <p:tgtEl>
                                          <p:spTgt spid="7"/>
                                        </p:tgtEl>
                                        <p:attrNameLst>
                                          <p:attrName>ppt_x</p:attrName>
                                        </p:attrNameLst>
                                      </p:cBhvr>
                                      <p:to>
                                        <p:strVal val="(0.5)"/>
                                      </p:to>
                                    </p:set>
                                    <p:anim from="(0.5)" to="(#ppt_x)" calcmode="lin" valueType="num">
                                      <p:cBhvr>
                                        <p:cTn id="20" dur="1230" accel="100000" fill="hold">
                                          <p:stCondLst>
                                            <p:cond delay="770"/>
                                          </p:stCondLst>
                                        </p:cTn>
                                        <p:tgtEl>
                                          <p:spTgt spid="7"/>
                                        </p:tgtEl>
                                        <p:attrNameLst>
                                          <p:attrName>ppt_x</p:attrName>
                                        </p:attrNameLst>
                                      </p:cBhvr>
                                    </p:anim>
                                    <p:set>
                                      <p:cBhvr>
                                        <p:cTn id="21" dur="770" fill="hold"/>
                                        <p:tgtEl>
                                          <p:spTgt spid="7"/>
                                        </p:tgtEl>
                                        <p:attrNameLst>
                                          <p:attrName>ppt_y</p:attrName>
                                        </p:attrNameLst>
                                      </p:cBhvr>
                                      <p:to>
                                        <p:strVal val="(#ppt_y+0.4)"/>
                                      </p:to>
                                    </p:set>
                                    <p:anim from="(#ppt_y+0.4)" to="(#ppt_y)" calcmode="lin" valueType="num">
                                      <p:cBhvr>
                                        <p:cTn id="22" dur="1230" accel="100000" fill="hold">
                                          <p:stCondLst>
                                            <p:cond delay="770"/>
                                          </p:stCondLst>
                                        </p:cTn>
                                        <p:tgtEl>
                                          <p:spTgt spid="7"/>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0898"/>
                                        </p:tgtEl>
                                        <p:attrNameLst>
                                          <p:attrName>style.visibility</p:attrName>
                                        </p:attrNameLst>
                                      </p:cBhvr>
                                      <p:to>
                                        <p:strVal val="visible"/>
                                      </p:to>
                                    </p:set>
                                    <p:animEffect transition="in" filter="blinds(horizontal)">
                                      <p:cBhvr>
                                        <p:cTn id="27" dur="500"/>
                                        <p:tgtEl>
                                          <p:spTgt spid="8089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amond(in)">
                                      <p:cBhvr>
                                        <p:cTn id="32" dur="2000"/>
                                        <p:tgtEl>
                                          <p:spTgt spid="5"/>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diamond(in)">
                                      <p:cBhvr>
                                        <p:cTn id="35" dur="2000"/>
                                        <p:tgtEl>
                                          <p:spTgt spid="8"/>
                                        </p:tgtEl>
                                      </p:cBhvr>
                                    </p:animEffect>
                                  </p:childTnLst>
                                </p:cTn>
                              </p:par>
                              <p:par>
                                <p:cTn id="36" presetID="8" presetClass="entr" presetSubtype="16" fill="hold" nodeType="withEffect">
                                  <p:stCondLst>
                                    <p:cond delay="0"/>
                                  </p:stCondLst>
                                  <p:childTnLst>
                                    <p:set>
                                      <p:cBhvr>
                                        <p:cTn id="37" dur="1" fill="hold">
                                          <p:stCondLst>
                                            <p:cond delay="0"/>
                                          </p:stCondLst>
                                        </p:cTn>
                                        <p:tgtEl>
                                          <p:spTgt spid="1026"/>
                                        </p:tgtEl>
                                        <p:attrNameLst>
                                          <p:attrName>style.visibility</p:attrName>
                                        </p:attrNameLst>
                                      </p:cBhvr>
                                      <p:to>
                                        <p:strVal val="visible"/>
                                      </p:to>
                                    </p:set>
                                    <p:animEffect transition="in" filter="diamond(in)">
                                      <p:cBhvr>
                                        <p:cTn id="38" dur="2000"/>
                                        <p:tgtEl>
                                          <p:spTgt spid="1026"/>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checkerboard(across)">
                                      <p:cBhvr>
                                        <p:cTn id="43" dur="500"/>
                                        <p:tgtEl>
                                          <p:spTgt spid="6"/>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checkerboard(across)">
                                      <p:cBhvr>
                                        <p:cTn id="46" dur="500"/>
                                        <p:tgtEl>
                                          <p:spTgt spid="9"/>
                                        </p:tgtEl>
                                      </p:cBhvr>
                                    </p:animEffect>
                                  </p:childTnLst>
                                </p:cTn>
                              </p:par>
                              <p:par>
                                <p:cTn id="47" presetID="5" presetClass="entr" presetSubtype="10" fill="hold"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checkerboard(across)">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checkerboard(across)">
                                      <p:cBhvr>
                                        <p:cTn id="54" dur="500"/>
                                        <p:tgtEl>
                                          <p:spTgt spid="13"/>
                                        </p:tgtEl>
                                      </p:cBhvr>
                                    </p:animEffect>
                                  </p:childTnLst>
                                </p:cTn>
                              </p:par>
                              <p:par>
                                <p:cTn id="55" presetID="5" presetClass="entr" presetSubtype="1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checkerboard(across)">
                                      <p:cBhvr>
                                        <p:cTn id="57" dur="500"/>
                                        <p:tgtEl>
                                          <p:spTgt spid="14"/>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checkerboard(across)">
                                      <p:cBhvr>
                                        <p:cTn id="60" dur="500"/>
                                        <p:tgtEl>
                                          <p:spTgt spid="15"/>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linds(horizontal)">
                                      <p:cBhvr>
                                        <p:cTn id="65" dur="500"/>
                                        <p:tgtEl>
                                          <p:spTgt spid="16"/>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blinds(horizontal)">
                                      <p:cBhvr>
                                        <p:cTn id="68" dur="500"/>
                                        <p:tgtEl>
                                          <p:spTgt spid="1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blinds(horizontal)">
                                      <p:cBhvr>
                                        <p:cTn id="7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3" grpId="0"/>
      <p:bldP spid="15" grpId="0"/>
      <p:bldP spid="17" grpId="0"/>
      <p:bldP spid="18"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Phonics- Endings –</a:t>
            </a:r>
            <a:r>
              <a:rPr lang="en-US" dirty="0" err="1" smtClean="0"/>
              <a:t>ed</a:t>
            </a:r>
            <a:r>
              <a:rPr lang="en-US" dirty="0" smtClean="0"/>
              <a:t>, -</a:t>
            </a:r>
            <a:r>
              <a:rPr lang="en-US" dirty="0" err="1" smtClean="0"/>
              <a:t>ing</a:t>
            </a:r>
            <a:r>
              <a:rPr lang="en-US" dirty="0" smtClean="0"/>
              <a:t>, -</a:t>
            </a:r>
            <a:r>
              <a:rPr lang="en-US" dirty="0" err="1" smtClean="0"/>
              <a:t>er</a:t>
            </a:r>
            <a:r>
              <a:rPr lang="en-US" dirty="0" smtClean="0"/>
              <a:t>, -</a:t>
            </a:r>
            <a:r>
              <a:rPr lang="en-US" dirty="0" err="1" smtClean="0"/>
              <a:t>est</a:t>
            </a:r>
            <a:endParaRPr lang="en-US" dirty="0"/>
          </a:p>
        </p:txBody>
      </p:sp>
      <p:sp>
        <p:nvSpPr>
          <p:cNvPr id="3" name="Content Placeholder 2"/>
          <p:cNvSpPr>
            <a:spLocks noGrp="1"/>
          </p:cNvSpPr>
          <p:nvPr>
            <p:ph idx="1"/>
          </p:nvPr>
        </p:nvSpPr>
        <p:spPr>
          <a:xfrm>
            <a:off x="609600" y="1905000"/>
            <a:ext cx="8382000" cy="4724400"/>
          </a:xfrm>
        </p:spPr>
        <p:txBody>
          <a:bodyPr>
            <a:normAutofit fontScale="32500" lnSpcReduction="20000"/>
          </a:bodyPr>
          <a:lstStyle/>
          <a:p>
            <a:r>
              <a:rPr lang="en-US" sz="9600" dirty="0" smtClean="0"/>
              <a:t>Words that end with –e</a:t>
            </a:r>
          </a:p>
          <a:p>
            <a:pPr>
              <a:buNone/>
            </a:pPr>
            <a:endParaRPr lang="en-US" sz="9600" dirty="0" smtClean="0"/>
          </a:p>
          <a:p>
            <a:r>
              <a:rPr lang="en-US" sz="9600" dirty="0" smtClean="0"/>
              <a:t>use</a:t>
            </a:r>
          </a:p>
          <a:p>
            <a:endParaRPr lang="en-US" sz="9600" dirty="0" smtClean="0"/>
          </a:p>
          <a:p>
            <a:r>
              <a:rPr lang="en-US" sz="9600" dirty="0" smtClean="0"/>
              <a:t>used</a:t>
            </a:r>
          </a:p>
          <a:p>
            <a:endParaRPr lang="en-US" sz="9600" dirty="0" smtClean="0"/>
          </a:p>
          <a:p>
            <a:r>
              <a:rPr lang="en-US" sz="9600" dirty="0" smtClean="0"/>
              <a:t>Using</a:t>
            </a:r>
          </a:p>
          <a:p>
            <a:endParaRPr lang="en-US" sz="9600" dirty="0" smtClean="0"/>
          </a:p>
          <a:p>
            <a:r>
              <a:rPr lang="en-US" sz="9600" dirty="0" smtClean="0"/>
              <a:t>What happens to the silent “e”?</a:t>
            </a:r>
            <a:endParaRPr lang="en-US"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Phonics- Endings –</a:t>
            </a:r>
            <a:r>
              <a:rPr lang="en-US" dirty="0" err="1" smtClean="0"/>
              <a:t>ed</a:t>
            </a:r>
            <a:r>
              <a:rPr lang="en-US" dirty="0" smtClean="0"/>
              <a:t>, -</a:t>
            </a:r>
            <a:r>
              <a:rPr lang="en-US" dirty="0" err="1" smtClean="0"/>
              <a:t>ing</a:t>
            </a:r>
            <a:r>
              <a:rPr lang="en-US" dirty="0" smtClean="0"/>
              <a:t>, -</a:t>
            </a:r>
            <a:r>
              <a:rPr lang="en-US" dirty="0" err="1" smtClean="0"/>
              <a:t>er</a:t>
            </a:r>
            <a:r>
              <a:rPr lang="en-US" dirty="0" smtClean="0"/>
              <a:t>, -</a:t>
            </a:r>
            <a:r>
              <a:rPr lang="en-US" dirty="0" err="1" smtClean="0"/>
              <a:t>est</a:t>
            </a:r>
            <a:endParaRPr lang="en-US" dirty="0"/>
          </a:p>
        </p:txBody>
      </p:sp>
      <p:sp>
        <p:nvSpPr>
          <p:cNvPr id="3" name="Content Placeholder 2"/>
          <p:cNvSpPr>
            <a:spLocks noGrp="1"/>
          </p:cNvSpPr>
          <p:nvPr>
            <p:ph idx="1"/>
          </p:nvPr>
        </p:nvSpPr>
        <p:spPr>
          <a:xfrm>
            <a:off x="609600" y="1905000"/>
            <a:ext cx="8382000" cy="4724400"/>
          </a:xfrm>
        </p:spPr>
        <p:txBody>
          <a:bodyPr>
            <a:normAutofit fontScale="32500" lnSpcReduction="20000"/>
          </a:bodyPr>
          <a:lstStyle/>
          <a:p>
            <a:r>
              <a:rPr lang="en-US" sz="9600" dirty="0" smtClean="0"/>
              <a:t>Words with a CVC pattern</a:t>
            </a:r>
          </a:p>
          <a:p>
            <a:pPr>
              <a:buNone/>
            </a:pPr>
            <a:endParaRPr lang="en-US" sz="9600" dirty="0" smtClean="0"/>
          </a:p>
          <a:p>
            <a:r>
              <a:rPr lang="en-US" sz="9600" dirty="0" smtClean="0"/>
              <a:t>hop</a:t>
            </a:r>
          </a:p>
          <a:p>
            <a:endParaRPr lang="en-US" sz="9600" dirty="0" smtClean="0"/>
          </a:p>
          <a:p>
            <a:r>
              <a:rPr lang="en-US" sz="9600" dirty="0" smtClean="0"/>
              <a:t>hopping</a:t>
            </a:r>
          </a:p>
          <a:p>
            <a:endParaRPr lang="en-US" sz="9600" dirty="0" smtClean="0"/>
          </a:p>
          <a:p>
            <a:r>
              <a:rPr lang="en-US" sz="9600" dirty="0" smtClean="0"/>
              <a:t>Hopped</a:t>
            </a:r>
          </a:p>
          <a:p>
            <a:endParaRPr lang="en-US" sz="9600" dirty="0" smtClean="0"/>
          </a:p>
          <a:p>
            <a:r>
              <a:rPr lang="en-US" sz="9600" dirty="0" smtClean="0"/>
              <a:t>What happens to the consonant?</a:t>
            </a:r>
            <a:endParaRPr lang="en-US"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checkerboard(across)">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Phonics: Syllables VC/CV</a:t>
            </a:r>
            <a:endParaRPr lang="en-US" dirty="0"/>
          </a:p>
        </p:txBody>
      </p:sp>
      <p:sp>
        <p:nvSpPr>
          <p:cNvPr id="3" name="Content Placeholder 2"/>
          <p:cNvSpPr>
            <a:spLocks noGrp="1"/>
          </p:cNvSpPr>
          <p:nvPr>
            <p:ph idx="1"/>
          </p:nvPr>
        </p:nvSpPr>
        <p:spPr>
          <a:xfrm>
            <a:off x="3124200" y="1066800"/>
            <a:ext cx="2667000" cy="990600"/>
          </a:xfrm>
        </p:spPr>
        <p:txBody>
          <a:bodyPr/>
          <a:lstStyle/>
          <a:p>
            <a:pPr>
              <a:buNone/>
            </a:pPr>
            <a:r>
              <a:rPr lang="en-US" sz="5400" dirty="0" smtClean="0">
                <a:solidFill>
                  <a:schemeClr val="accent4">
                    <a:lumMod val="75000"/>
                  </a:schemeClr>
                </a:solidFill>
              </a:rPr>
              <a:t>Magnet</a:t>
            </a:r>
            <a:endParaRPr lang="en-US" sz="5400" dirty="0">
              <a:solidFill>
                <a:schemeClr val="accent4">
                  <a:lumMod val="75000"/>
                </a:schemeClr>
              </a:solidFill>
            </a:endParaRPr>
          </a:p>
        </p:txBody>
      </p:sp>
      <p:sp>
        <p:nvSpPr>
          <p:cNvPr id="4" name="Content Placeholder 2"/>
          <p:cNvSpPr txBox="1">
            <a:spLocks/>
          </p:cNvSpPr>
          <p:nvPr/>
        </p:nvSpPr>
        <p:spPr>
          <a:xfrm>
            <a:off x="0" y="2514600"/>
            <a:ext cx="9144000" cy="1676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400" b="0" i="0" u="none" strike="noStrike" kern="1200" cap="none" spc="0" normalizeH="0" baseline="0" noProof="0" dirty="0" smtClean="0">
                <a:ln>
                  <a:noFill/>
                </a:ln>
                <a:solidFill>
                  <a:schemeClr val="tx1"/>
                </a:solidFill>
                <a:effectLst/>
                <a:uLnTx/>
                <a:uFillTx/>
                <a:latin typeface="+mn-lt"/>
                <a:ea typeface="+mn-ea"/>
                <a:cs typeface="+mn-cs"/>
              </a:rPr>
              <a:t>- Vowels</a:t>
            </a:r>
            <a:r>
              <a:rPr kumimoji="0" lang="en-US" sz="4400" b="0" i="0" u="none" strike="noStrike" kern="1200" cap="none" spc="0" normalizeH="0" noProof="0" dirty="0" smtClean="0">
                <a:ln>
                  <a:noFill/>
                </a:ln>
                <a:solidFill>
                  <a:schemeClr val="tx1"/>
                </a:solidFill>
                <a:effectLst/>
                <a:uLnTx/>
                <a:uFillTx/>
                <a:latin typeface="+mn-lt"/>
                <a:ea typeface="+mn-ea"/>
                <a:cs typeface="+mn-cs"/>
              </a:rPr>
              <a:t> have the short sound when they are followed by two consonants. </a:t>
            </a:r>
            <a:endParaRPr kumimoji="0" lang="en-US" sz="4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0" y="4648200"/>
            <a:ext cx="9144000" cy="2209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-Words that have two consonants between two vowels</a:t>
            </a:r>
            <a:r>
              <a:rPr kumimoji="0" lang="en-US" sz="4000" b="0" i="0" u="none" strike="noStrike" kern="1200" cap="none" spc="0" normalizeH="0" noProof="0" dirty="0" smtClean="0">
                <a:ln>
                  <a:noFill/>
                </a:ln>
                <a:solidFill>
                  <a:schemeClr val="tx1"/>
                </a:solidFill>
                <a:effectLst/>
                <a:uLnTx/>
                <a:uFillTx/>
                <a:latin typeface="+mn-lt"/>
                <a:ea typeface="+mn-ea"/>
                <a:cs typeface="+mn-cs"/>
              </a:rPr>
              <a:t> are divided into syllables between two consonants.</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7" name="Straight Connector 6"/>
          <p:cNvCxnSpPr/>
          <p:nvPr/>
        </p:nvCxnSpPr>
        <p:spPr>
          <a:xfrm>
            <a:off x="4191000" y="1828800"/>
            <a:ext cx="609600" cy="0"/>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419600" y="1219200"/>
            <a:ext cx="0" cy="609600"/>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838200" y="25908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800" dirty="0" smtClean="0"/>
              <a:t>spend	</a:t>
            </a: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838200" y="35052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spot</a:t>
            </a:r>
          </a:p>
        </p:txBody>
      </p:sp>
      <p:sp>
        <p:nvSpPr>
          <p:cNvPr id="6" name="Content Placeholder 2"/>
          <p:cNvSpPr txBox="1">
            <a:spLocks/>
          </p:cNvSpPr>
          <p:nvPr/>
        </p:nvSpPr>
        <p:spPr>
          <a:xfrm>
            <a:off x="838200" y="4267200"/>
            <a:ext cx="26670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800" dirty="0" smtClean="0"/>
              <a:t>warm</a:t>
            </a: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838200" y="5105400"/>
            <a:ext cx="2590800" cy="6857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3429000" y="43434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Content Placeholder 2"/>
          <p:cNvSpPr txBox="1">
            <a:spLocks/>
          </p:cNvSpPr>
          <p:nvPr/>
        </p:nvSpPr>
        <p:spPr>
          <a:xfrm>
            <a:off x="4419600" y="2590800"/>
            <a:ext cx="2667000" cy="609600"/>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800" dirty="0" smtClean="0"/>
              <a:t>happy</a:t>
            </a: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Content Placeholder 2"/>
          <p:cNvSpPr txBox="1">
            <a:spLocks/>
          </p:cNvSpPr>
          <p:nvPr/>
        </p:nvSpPr>
        <p:spPr>
          <a:xfrm>
            <a:off x="4419600" y="3429000"/>
            <a:ext cx="28194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paint</a:t>
            </a:r>
          </a:p>
        </p:txBody>
      </p:sp>
      <p:sp>
        <p:nvSpPr>
          <p:cNvPr id="11" name="Content Placeholder 2"/>
          <p:cNvSpPr txBox="1">
            <a:spLocks/>
          </p:cNvSpPr>
          <p:nvPr/>
        </p:nvSpPr>
        <p:spPr>
          <a:xfrm>
            <a:off x="4343400" y="4267200"/>
            <a:ext cx="26670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shine</a:t>
            </a:r>
          </a:p>
        </p:txBody>
      </p:sp>
      <p:sp>
        <p:nvSpPr>
          <p:cNvPr id="12" name="Content Placeholder 2"/>
          <p:cNvSpPr txBox="1">
            <a:spLocks/>
          </p:cNvSpPr>
          <p:nvPr/>
        </p:nvSpPr>
        <p:spPr>
          <a:xfrm>
            <a:off x="3352800" y="5105400"/>
            <a:ext cx="2590800" cy="6857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Title 1"/>
          <p:cNvSpPr txBox="1">
            <a:spLocks/>
          </p:cNvSpPr>
          <p:nvPr/>
        </p:nvSpPr>
        <p:spPr>
          <a:xfrm>
            <a:off x="228600" y="0"/>
            <a:ext cx="8686800" cy="1600200"/>
          </a:xfrm>
          <a:prstGeom prst="rect">
            <a:avLst/>
          </a:prstGeom>
        </p:spPr>
        <p:txBody>
          <a:bodyPr vert="horz" lIns="91440" tIns="45720" rIns="91440" bIns="45720" rtlCol="0" anchor="ctr">
            <a:normAutofit fontScale="97500"/>
          </a:bodyPr>
          <a:lstStyle/>
          <a:p>
            <a:pPr lvl="0" algn="ctr">
              <a:spcBef>
                <a:spcPct val="0"/>
              </a:spcBef>
              <a:defRPr/>
            </a:pPr>
            <a:r>
              <a:rPr lang="en-US" sz="4800" dirty="0" smtClean="0"/>
              <a:t>Phonics- Endings –</a:t>
            </a:r>
            <a:r>
              <a:rPr lang="en-US" sz="4800" dirty="0" err="1" smtClean="0"/>
              <a:t>ed</a:t>
            </a:r>
            <a:r>
              <a:rPr lang="en-US" sz="4800" dirty="0" smtClean="0"/>
              <a:t>, -</a:t>
            </a:r>
            <a:r>
              <a:rPr lang="en-US" sz="4800" dirty="0" err="1" smtClean="0"/>
              <a:t>ing</a:t>
            </a:r>
            <a:r>
              <a:rPr lang="en-US" sz="4800" dirty="0" smtClean="0"/>
              <a:t>, -</a:t>
            </a:r>
            <a:r>
              <a:rPr lang="en-US" sz="4800" dirty="0" err="1" smtClean="0"/>
              <a:t>er</a:t>
            </a:r>
            <a:r>
              <a:rPr lang="en-US" sz="4800" dirty="0" smtClean="0"/>
              <a:t>, -</a:t>
            </a:r>
            <a:r>
              <a:rPr lang="en-US" sz="4800" dirty="0" err="1" smtClean="0"/>
              <a:t>est</a:t>
            </a:r>
            <a:endParaRPr kumimoji="0" lang="en-US" sz="48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heckerboard(across)">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page </a:t>
            </a:r>
            <a:r>
              <a:rPr lang="en-US" dirty="0" smtClean="0"/>
              <a:t>99</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End of phonics review lesson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991600" cy="1470025"/>
          </a:xfrm>
        </p:spPr>
        <p:txBody>
          <a:bodyPr/>
          <a:lstStyle/>
          <a:p>
            <a:r>
              <a:rPr lang="en-US" dirty="0" smtClean="0"/>
              <a:t>Comprehension Skill: Sequence</a:t>
            </a:r>
            <a:endParaRPr lang="en-US" dirty="0"/>
          </a:p>
        </p:txBody>
      </p:sp>
      <p:sp>
        <p:nvSpPr>
          <p:cNvPr id="3" name="Subtitle 2"/>
          <p:cNvSpPr>
            <a:spLocks noGrp="1"/>
          </p:cNvSpPr>
          <p:nvPr>
            <p:ph type="subTitle" idx="1"/>
          </p:nvPr>
        </p:nvSpPr>
        <p:spPr>
          <a:xfrm>
            <a:off x="0" y="1524000"/>
            <a:ext cx="9296400" cy="1752600"/>
          </a:xfrm>
        </p:spPr>
        <p:txBody>
          <a:bodyPr/>
          <a:lstStyle/>
          <a:p>
            <a:r>
              <a:rPr lang="en-US" b="1" dirty="0" smtClean="0">
                <a:solidFill>
                  <a:srgbClr val="00B050"/>
                </a:solidFill>
              </a:rPr>
              <a:t>Sequence</a:t>
            </a:r>
            <a:r>
              <a:rPr lang="en-US" b="1" dirty="0" smtClean="0"/>
              <a:t> is the order in which the main events in the plot happen – what occurs first, next, and last</a:t>
            </a:r>
            <a:endParaRPr lang="en-US" b="1" dirty="0"/>
          </a:p>
        </p:txBody>
      </p:sp>
      <p:sp>
        <p:nvSpPr>
          <p:cNvPr id="4" name="Rectangle 3"/>
          <p:cNvSpPr/>
          <p:nvPr/>
        </p:nvSpPr>
        <p:spPr>
          <a:xfrm>
            <a:off x="3505200" y="2590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505200" y="38100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505200" y="4876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05200" y="60198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33800" y="2819400"/>
            <a:ext cx="1219200" cy="477054"/>
          </a:xfrm>
          <a:prstGeom prst="rect">
            <a:avLst/>
          </a:prstGeom>
          <a:noFill/>
        </p:spPr>
        <p:txBody>
          <a:bodyPr wrap="square" rtlCol="0">
            <a:spAutoFit/>
          </a:bodyPr>
          <a:lstStyle/>
          <a:p>
            <a:pPr algn="ctr"/>
            <a:r>
              <a:rPr lang="en-US" sz="2500" dirty="0" smtClean="0"/>
              <a:t>First</a:t>
            </a:r>
            <a:endParaRPr lang="en-US" sz="2500" dirty="0"/>
          </a:p>
        </p:txBody>
      </p:sp>
      <p:sp>
        <p:nvSpPr>
          <p:cNvPr id="9" name="TextBox 8"/>
          <p:cNvSpPr txBox="1"/>
          <p:nvPr/>
        </p:nvSpPr>
        <p:spPr>
          <a:xfrm>
            <a:off x="3124200" y="5562600"/>
            <a:ext cx="45719" cy="369332"/>
          </a:xfrm>
          <a:prstGeom prst="rect">
            <a:avLst/>
          </a:prstGeom>
          <a:noFill/>
        </p:spPr>
        <p:txBody>
          <a:bodyPr wrap="square" rtlCol="0">
            <a:spAutoFit/>
          </a:bodyPr>
          <a:lstStyle/>
          <a:p>
            <a:endParaRPr lang="en-US" dirty="0"/>
          </a:p>
        </p:txBody>
      </p:sp>
      <p:sp>
        <p:nvSpPr>
          <p:cNvPr id="10" name="TextBox 9"/>
          <p:cNvSpPr txBox="1"/>
          <p:nvPr/>
        </p:nvSpPr>
        <p:spPr>
          <a:xfrm>
            <a:off x="3810000" y="4038600"/>
            <a:ext cx="1295400" cy="477054"/>
          </a:xfrm>
          <a:prstGeom prst="rect">
            <a:avLst/>
          </a:prstGeom>
          <a:noFill/>
        </p:spPr>
        <p:txBody>
          <a:bodyPr wrap="square" rtlCol="0">
            <a:spAutoFit/>
          </a:bodyPr>
          <a:lstStyle/>
          <a:p>
            <a:r>
              <a:rPr lang="en-US" sz="2500" dirty="0" smtClean="0"/>
              <a:t>Next</a:t>
            </a:r>
            <a:endParaRPr lang="en-US" sz="2500" dirty="0"/>
          </a:p>
        </p:txBody>
      </p:sp>
      <p:sp>
        <p:nvSpPr>
          <p:cNvPr id="12" name="TextBox 11"/>
          <p:cNvSpPr txBox="1"/>
          <p:nvPr/>
        </p:nvSpPr>
        <p:spPr>
          <a:xfrm>
            <a:off x="3733800" y="6248400"/>
            <a:ext cx="1295400" cy="477054"/>
          </a:xfrm>
          <a:prstGeom prst="rect">
            <a:avLst/>
          </a:prstGeom>
          <a:noFill/>
        </p:spPr>
        <p:txBody>
          <a:bodyPr wrap="square" rtlCol="0">
            <a:spAutoFit/>
          </a:bodyPr>
          <a:lstStyle/>
          <a:p>
            <a:r>
              <a:rPr lang="en-US" sz="2500" dirty="0" smtClean="0"/>
              <a:t>Last</a:t>
            </a:r>
            <a:endParaRPr lang="en-US" sz="2500" dirty="0"/>
          </a:p>
        </p:txBody>
      </p:sp>
      <p:sp>
        <p:nvSpPr>
          <p:cNvPr id="13" name="TextBox 12"/>
          <p:cNvSpPr txBox="1"/>
          <p:nvPr/>
        </p:nvSpPr>
        <p:spPr>
          <a:xfrm>
            <a:off x="3505200" y="5105400"/>
            <a:ext cx="1524000" cy="477054"/>
          </a:xfrm>
          <a:prstGeom prst="rect">
            <a:avLst/>
          </a:prstGeom>
          <a:noFill/>
        </p:spPr>
        <p:txBody>
          <a:bodyPr wrap="square" rtlCol="0">
            <a:spAutoFit/>
          </a:bodyPr>
          <a:lstStyle/>
          <a:p>
            <a:pPr algn="ctr"/>
            <a:r>
              <a:rPr lang="en-US" sz="2500" dirty="0" smtClean="0"/>
              <a:t>Then</a:t>
            </a:r>
            <a:endParaRPr lang="en-US" sz="2500" dirty="0"/>
          </a:p>
        </p:txBody>
      </p:sp>
      <p:sp>
        <p:nvSpPr>
          <p:cNvPr id="18" name="Right Arrow 17"/>
          <p:cNvSpPr/>
          <p:nvPr/>
        </p:nvSpPr>
        <p:spPr>
          <a:xfrm rot="5400000">
            <a:off x="4229100" y="34671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Right Arrow 18"/>
          <p:cNvSpPr/>
          <p:nvPr/>
        </p:nvSpPr>
        <p:spPr>
          <a:xfrm rot="5400000">
            <a:off x="4229100" y="46101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ight Arrow 19"/>
          <p:cNvSpPr/>
          <p:nvPr/>
        </p:nvSpPr>
        <p:spPr>
          <a:xfrm rot="5400000">
            <a:off x="4229100" y="5676900"/>
            <a:ext cx="3810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Kumak’s</a:t>
            </a:r>
            <a:r>
              <a:rPr lang="en-US" u="sng" dirty="0" smtClean="0"/>
              <a:t> Fish</a:t>
            </a:r>
            <a:r>
              <a:rPr lang="en-US" dirty="0" smtClean="0"/>
              <a:t>	</a:t>
            </a:r>
            <a:endParaRPr lang="en-US" dirty="0"/>
          </a:p>
        </p:txBody>
      </p:sp>
      <p:sp>
        <p:nvSpPr>
          <p:cNvPr id="3" name="Content Placeholder 2"/>
          <p:cNvSpPr>
            <a:spLocks noGrp="1"/>
          </p:cNvSpPr>
          <p:nvPr>
            <p:ph idx="1"/>
          </p:nvPr>
        </p:nvSpPr>
        <p:spPr/>
        <p:txBody>
          <a:bodyPr/>
          <a:lstStyle/>
          <a:p>
            <a:r>
              <a:rPr lang="en-US" dirty="0" smtClean="0"/>
              <a:t>Open to pages 104 &amp; 105, reread</a:t>
            </a:r>
          </a:p>
          <a:p>
            <a:r>
              <a:rPr lang="en-US" dirty="0" smtClean="0"/>
              <a:t>Find the clue (sequence) word </a:t>
            </a:r>
            <a:r>
              <a:rPr lang="en-US" i="1" dirty="0" smtClean="0"/>
              <a:t>Then </a:t>
            </a:r>
            <a:r>
              <a:rPr lang="en-US" dirty="0" smtClean="0"/>
              <a:t>in the second Sentence.</a:t>
            </a:r>
          </a:p>
          <a:p>
            <a:r>
              <a:rPr lang="en-US" dirty="0" smtClean="0"/>
              <a:t>How does the sequence word signal the sequence of events?</a:t>
            </a:r>
          </a:p>
          <a:p>
            <a:r>
              <a:rPr lang="en-US" dirty="0" smtClean="0"/>
              <a:t>Are there any other sequence words on these 2 pages?</a:t>
            </a:r>
          </a:p>
          <a:p>
            <a:endParaRPr lang="en-US" dirty="0" smtClean="0"/>
          </a:p>
          <a:p>
            <a:endParaRPr lang="en-US" dirty="0"/>
          </a:p>
        </p:txBody>
      </p:sp>
      <p:pic>
        <p:nvPicPr>
          <p:cNvPr id="4" name="Picture 2" descr="https://www.pearsonsuccessnet.com/temp-images/scorm/rdg10/na/en/0-328-73641-4/images/RDG10NA_03_01_03_BF.png"/>
          <p:cNvPicPr>
            <a:picLocks noChangeAspect="1" noChangeArrowheads="1"/>
          </p:cNvPicPr>
          <p:nvPr/>
        </p:nvPicPr>
        <p:blipFill>
          <a:blip r:embed="rId2" cstate="print"/>
          <a:srcRect/>
          <a:stretch>
            <a:fillRect/>
          </a:stretch>
        </p:blipFill>
        <p:spPr bwMode="auto">
          <a:xfrm>
            <a:off x="228600" y="152400"/>
            <a:ext cx="2209800" cy="11680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Kumak’s</a:t>
            </a:r>
            <a:r>
              <a:rPr lang="en-US" u="sng" dirty="0" smtClean="0"/>
              <a:t> Fish</a:t>
            </a:r>
            <a:endParaRPr lang="en-US" u="sng" dirty="0"/>
          </a:p>
        </p:txBody>
      </p:sp>
      <p:sp>
        <p:nvSpPr>
          <p:cNvPr id="3" name="Content Placeholder 2"/>
          <p:cNvSpPr>
            <a:spLocks noGrp="1"/>
          </p:cNvSpPr>
          <p:nvPr>
            <p:ph idx="1"/>
          </p:nvPr>
        </p:nvSpPr>
        <p:spPr/>
        <p:txBody>
          <a:bodyPr/>
          <a:lstStyle/>
          <a:p>
            <a:r>
              <a:rPr lang="en-US" dirty="0" smtClean="0"/>
              <a:t>How do the events on these two pages influence what happens later in the story?</a:t>
            </a:r>
          </a:p>
          <a:p>
            <a:r>
              <a:rPr lang="en-US" dirty="0" err="1" smtClean="0"/>
              <a:t>Kumak’s</a:t>
            </a:r>
            <a:r>
              <a:rPr lang="en-US" dirty="0" smtClean="0"/>
              <a:t> family all caught fish before he did. How do you think he felt before his amazing hooking stick began to twitch?</a:t>
            </a:r>
          </a:p>
          <a:p>
            <a:r>
              <a:rPr lang="en-US" dirty="0" err="1" smtClean="0"/>
              <a:t>Kumak</a:t>
            </a:r>
            <a:r>
              <a:rPr lang="en-US" dirty="0" smtClean="0"/>
              <a:t> doesn’t give up when his family catches fish before he does.  What does his persistence tell you about him?</a:t>
            </a:r>
            <a:endParaRPr lang="en-US" dirty="0"/>
          </a:p>
        </p:txBody>
      </p:sp>
      <p:pic>
        <p:nvPicPr>
          <p:cNvPr id="4" name="Picture 2" descr="https://www.pearsonsuccessnet.com/temp-images/scorm/rdg10/na/en/0-328-73641-4/images/RDG10NA_03_01_03_BF.png"/>
          <p:cNvPicPr>
            <a:picLocks noChangeAspect="1" noChangeArrowheads="1"/>
          </p:cNvPicPr>
          <p:nvPr/>
        </p:nvPicPr>
        <p:blipFill>
          <a:blip r:embed="rId2" cstate="print"/>
          <a:srcRect/>
          <a:stretch>
            <a:fillRect/>
          </a:stretch>
        </p:blipFill>
        <p:spPr bwMode="auto">
          <a:xfrm>
            <a:off x="457200" y="304800"/>
            <a:ext cx="2209800" cy="11680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The Tale of Bullfrog Doyle and Rattlesnake Pete</a:t>
            </a:r>
          </a:p>
          <a:p>
            <a:endParaRPr lang="en-US" dirty="0" smtClean="0"/>
          </a:p>
          <a:p>
            <a:endParaRPr lang="en-US" dirty="0" smtClean="0"/>
          </a:p>
          <a:p>
            <a:endParaRPr lang="en-US" dirty="0" smtClean="0"/>
          </a:p>
          <a:p>
            <a:endParaRPr lang="en-US" dirty="0" smtClean="0"/>
          </a:p>
          <a:p>
            <a:r>
              <a:rPr lang="en-US" dirty="0" smtClean="0"/>
              <a:t>End of comprehension review lesson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Unknown Words</a:t>
            </a:r>
            <a:endParaRPr lang="en-US" dirty="0"/>
          </a:p>
        </p:txBody>
      </p:sp>
      <p:sp>
        <p:nvSpPr>
          <p:cNvPr id="3" name="Content Placeholder 2"/>
          <p:cNvSpPr>
            <a:spLocks noGrp="1"/>
          </p:cNvSpPr>
          <p:nvPr>
            <p:ph idx="1"/>
          </p:nvPr>
        </p:nvSpPr>
        <p:spPr/>
        <p:txBody>
          <a:bodyPr/>
          <a:lstStyle/>
          <a:p>
            <a:r>
              <a:rPr lang="en-US" dirty="0" smtClean="0"/>
              <a:t>Unknown words are words where the sentence does not give you a clue to its definition.</a:t>
            </a:r>
          </a:p>
          <a:p>
            <a:r>
              <a:rPr lang="en-US" dirty="0" smtClean="0"/>
              <a:t>They can use a dictionary or a glossary to find meanings.</a:t>
            </a:r>
          </a:p>
          <a:p>
            <a:r>
              <a:rPr lang="en-US" dirty="0" smtClean="0"/>
              <a:t>Each resource is listed in alphabetical order giving you meanings, pronunciation, and how to break into syllables.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Unknown Words</a:t>
            </a:r>
            <a:endParaRPr lang="en-US" dirty="0"/>
          </a:p>
        </p:txBody>
      </p:sp>
      <p:sp>
        <p:nvSpPr>
          <p:cNvPr id="3" name="Content Placeholder 2"/>
          <p:cNvSpPr>
            <a:spLocks noGrp="1"/>
          </p:cNvSpPr>
          <p:nvPr>
            <p:ph idx="1"/>
          </p:nvPr>
        </p:nvSpPr>
        <p:spPr/>
        <p:txBody>
          <a:bodyPr>
            <a:normAutofit/>
          </a:bodyPr>
          <a:lstStyle/>
          <a:p>
            <a:r>
              <a:rPr lang="en-US" dirty="0" smtClean="0"/>
              <a:t>Turn to page 103 and Find the word </a:t>
            </a:r>
            <a:r>
              <a:rPr lang="en-US" i="1" dirty="0" smtClean="0"/>
              <a:t>mouth</a:t>
            </a:r>
            <a:endParaRPr lang="en-US" dirty="0" smtClean="0"/>
          </a:p>
          <a:p>
            <a:r>
              <a:rPr lang="en-US" dirty="0" smtClean="0"/>
              <a:t>Find this word in the dictionary</a:t>
            </a:r>
          </a:p>
          <a:p>
            <a:r>
              <a:rPr lang="en-US" dirty="0" smtClean="0"/>
              <a:t>Which definition fits the meaning in the sentence?</a:t>
            </a:r>
          </a:p>
          <a:p>
            <a:r>
              <a:rPr lang="en-US" dirty="0" smtClean="0"/>
              <a:t>Find the word </a:t>
            </a:r>
            <a:r>
              <a:rPr lang="en-US" i="1" dirty="0" smtClean="0"/>
              <a:t>patient </a:t>
            </a:r>
            <a:r>
              <a:rPr lang="en-US" dirty="0" smtClean="0"/>
              <a:t>on page 103</a:t>
            </a:r>
            <a:endParaRPr lang="en-US" i="1" dirty="0" smtClean="0"/>
          </a:p>
          <a:p>
            <a:r>
              <a:rPr lang="en-US" dirty="0" smtClean="0"/>
              <a:t>Find word in the dictionary</a:t>
            </a:r>
          </a:p>
          <a:p>
            <a:r>
              <a:rPr lang="en-US" dirty="0" smtClean="0"/>
              <a:t>Which definition fits the meaning in the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Complete worksheet page 62</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End of vocabulary lesson</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 Types of Sentences</a:t>
            </a:r>
            <a:endParaRPr lang="en-US" dirty="0"/>
          </a:p>
        </p:txBody>
      </p:sp>
      <p:sp>
        <p:nvSpPr>
          <p:cNvPr id="3" name="Content Placeholder 2"/>
          <p:cNvSpPr>
            <a:spLocks noGrp="1"/>
          </p:cNvSpPr>
          <p:nvPr>
            <p:ph idx="1"/>
          </p:nvPr>
        </p:nvSpPr>
        <p:spPr/>
        <p:txBody>
          <a:bodyPr/>
          <a:lstStyle/>
          <a:p>
            <a:r>
              <a:rPr lang="en-US" dirty="0" smtClean="0"/>
              <a:t>What is a declarative sentence?</a:t>
            </a:r>
          </a:p>
          <a:p>
            <a:pPr>
              <a:buNone/>
            </a:pPr>
            <a:endParaRPr lang="en-US" dirty="0" smtClean="0"/>
          </a:p>
          <a:p>
            <a:r>
              <a:rPr lang="en-US" dirty="0" smtClean="0"/>
              <a:t>A statement that ends with a period.</a:t>
            </a:r>
          </a:p>
          <a:p>
            <a:pPr>
              <a:buNone/>
            </a:pPr>
            <a:endParaRPr lang="en-US" dirty="0" smtClean="0"/>
          </a:p>
          <a:p>
            <a:r>
              <a:rPr lang="en-US" dirty="0" smtClean="0"/>
              <a:t>What is an interrogative sentence?</a:t>
            </a:r>
          </a:p>
          <a:p>
            <a:pPr>
              <a:buNone/>
            </a:pPr>
            <a:endParaRPr lang="en-US" dirty="0" smtClean="0"/>
          </a:p>
          <a:p>
            <a:r>
              <a:rPr lang="en-US" dirty="0" smtClean="0"/>
              <a:t>A question that ends with a question mark.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838200" y="25908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velvet</a:t>
            </a:r>
          </a:p>
        </p:txBody>
      </p:sp>
      <p:sp>
        <p:nvSpPr>
          <p:cNvPr id="5" name="Content Placeholder 2"/>
          <p:cNvSpPr txBox="1">
            <a:spLocks/>
          </p:cNvSpPr>
          <p:nvPr/>
        </p:nvSpPr>
        <p:spPr>
          <a:xfrm>
            <a:off x="838200" y="35052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public</a:t>
            </a:r>
          </a:p>
        </p:txBody>
      </p:sp>
      <p:sp>
        <p:nvSpPr>
          <p:cNvPr id="6" name="Content Placeholder 2"/>
          <p:cNvSpPr txBox="1">
            <a:spLocks/>
          </p:cNvSpPr>
          <p:nvPr/>
        </p:nvSpPr>
        <p:spPr>
          <a:xfrm>
            <a:off x="838200" y="4267200"/>
            <a:ext cx="26670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signal</a:t>
            </a:r>
          </a:p>
        </p:txBody>
      </p:sp>
      <p:sp>
        <p:nvSpPr>
          <p:cNvPr id="7" name="Content Placeholder 2"/>
          <p:cNvSpPr txBox="1">
            <a:spLocks/>
          </p:cNvSpPr>
          <p:nvPr/>
        </p:nvSpPr>
        <p:spPr>
          <a:xfrm>
            <a:off x="838200" y="5105400"/>
            <a:ext cx="2590800" cy="6857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ridden</a:t>
            </a:r>
          </a:p>
        </p:txBody>
      </p:sp>
      <p:sp>
        <p:nvSpPr>
          <p:cNvPr id="9" name="Content Placeholder 2"/>
          <p:cNvSpPr txBox="1">
            <a:spLocks/>
          </p:cNvSpPr>
          <p:nvPr/>
        </p:nvSpPr>
        <p:spPr>
          <a:xfrm>
            <a:off x="5257800" y="26670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fossil</a:t>
            </a:r>
          </a:p>
        </p:txBody>
      </p:sp>
      <p:sp>
        <p:nvSpPr>
          <p:cNvPr id="10" name="Content Placeholder 2"/>
          <p:cNvSpPr txBox="1">
            <a:spLocks/>
          </p:cNvSpPr>
          <p:nvPr/>
        </p:nvSpPr>
        <p:spPr>
          <a:xfrm>
            <a:off x="5257800" y="3581400"/>
            <a:ext cx="2590800" cy="685799"/>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index</a:t>
            </a:r>
          </a:p>
        </p:txBody>
      </p:sp>
      <p:sp>
        <p:nvSpPr>
          <p:cNvPr id="11" name="Content Placeholder 2"/>
          <p:cNvSpPr txBox="1">
            <a:spLocks/>
          </p:cNvSpPr>
          <p:nvPr/>
        </p:nvSpPr>
        <p:spPr>
          <a:xfrm>
            <a:off x="5257800" y="4343400"/>
            <a:ext cx="26670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gossip</a:t>
            </a:r>
          </a:p>
        </p:txBody>
      </p:sp>
      <p:sp>
        <p:nvSpPr>
          <p:cNvPr id="12" name="Content Placeholder 2"/>
          <p:cNvSpPr txBox="1">
            <a:spLocks/>
          </p:cNvSpPr>
          <p:nvPr/>
        </p:nvSpPr>
        <p:spPr>
          <a:xfrm>
            <a:off x="5257800" y="5181600"/>
            <a:ext cx="2590800" cy="6857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800" b="0" i="0" u="none" strike="noStrike" kern="1200" cap="none" spc="0" normalizeH="0" baseline="0" noProof="0" dirty="0" smtClean="0">
                <a:ln>
                  <a:noFill/>
                </a:ln>
                <a:solidFill>
                  <a:schemeClr val="tx1"/>
                </a:solidFill>
                <a:effectLst/>
                <a:uLnTx/>
                <a:uFillTx/>
                <a:latin typeface="+mn-lt"/>
                <a:ea typeface="+mn-ea"/>
                <a:cs typeface="+mn-cs"/>
              </a:rPr>
              <a:t>subject</a:t>
            </a:r>
          </a:p>
        </p:txBody>
      </p:sp>
      <p:sp>
        <p:nvSpPr>
          <p:cNvPr id="15" name="Title 1"/>
          <p:cNvSpPr txBox="1">
            <a:spLocks/>
          </p:cNvSpPr>
          <p:nvPr/>
        </p:nvSpPr>
        <p:spPr>
          <a:xfrm>
            <a:off x="228600" y="0"/>
            <a:ext cx="8686800" cy="16002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500" i="0" u="none" strike="noStrike" kern="1200" cap="none" spc="0" normalizeH="0" baseline="0" noProof="0" dirty="0" smtClean="0">
                <a:ln>
                  <a:noFill/>
                </a:ln>
                <a:solidFill>
                  <a:schemeClr val="tx1"/>
                </a:solidFill>
                <a:effectLst/>
                <a:uLnTx/>
                <a:uFillTx/>
                <a:latin typeface="+mj-lt"/>
                <a:ea typeface="+mj-ea"/>
                <a:cs typeface="+mj-cs"/>
              </a:rPr>
              <a:t>Phonics:</a:t>
            </a:r>
            <a:r>
              <a:rPr kumimoji="0" lang="en-US" sz="55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5500" b="0" i="0" u="none" strike="noStrike" kern="1200" cap="none" spc="0" normalizeH="0" baseline="0" noProof="0" dirty="0" smtClean="0">
                <a:ln>
                  <a:noFill/>
                </a:ln>
                <a:solidFill>
                  <a:schemeClr val="tx1"/>
                </a:solidFill>
                <a:effectLst/>
                <a:uLnTx/>
                <a:uFillTx/>
                <a:latin typeface="+mj-lt"/>
                <a:ea typeface="+mj-ea"/>
                <a:cs typeface="+mj-cs"/>
              </a:rPr>
              <a:t>Syllables VC/CV</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heckerboard(across)">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ox(in)">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  Types of Sentences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Add correct punctuation and identify type of sentence.</a:t>
            </a:r>
          </a:p>
          <a:p>
            <a:pPr>
              <a:buNone/>
            </a:pPr>
            <a:endParaRPr lang="en-US" dirty="0" smtClean="0"/>
          </a:p>
          <a:p>
            <a:r>
              <a:rPr lang="en-US" dirty="0" smtClean="0"/>
              <a:t>Have you ever been to Texas</a:t>
            </a:r>
          </a:p>
          <a:p>
            <a:endParaRPr lang="en-US" dirty="0" smtClean="0"/>
          </a:p>
          <a:p>
            <a:r>
              <a:rPr lang="en-US" dirty="0" smtClean="0"/>
              <a:t>I am going to a soccer game today</a:t>
            </a:r>
          </a:p>
          <a:p>
            <a:endParaRPr lang="en-US" dirty="0" smtClean="0"/>
          </a:p>
          <a:p>
            <a:r>
              <a:rPr lang="en-US" dirty="0" smtClean="0"/>
              <a:t>Do you want to eat lunch with us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Complete page 100 in Reader’s and Writer’s Notebook</a:t>
            </a:r>
          </a:p>
          <a:p>
            <a:endParaRPr lang="en-US" dirty="0" smtClean="0"/>
          </a:p>
          <a:p>
            <a:endParaRPr lang="en-US" dirty="0" smtClean="0"/>
          </a:p>
          <a:p>
            <a:endParaRPr lang="en-US" dirty="0" smtClean="0"/>
          </a:p>
          <a:p>
            <a:endParaRPr lang="en-US" dirty="0" smtClean="0"/>
          </a:p>
          <a:p>
            <a:endParaRPr lang="en-US" dirty="0" smtClean="0"/>
          </a:p>
          <a:p>
            <a:r>
              <a:rPr lang="en-US" dirty="0" smtClean="0"/>
              <a:t>End of conventions lesson</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86800" cy="1371599"/>
          </a:xfrm>
        </p:spPr>
        <p:txBody>
          <a:bodyPr>
            <a:normAutofit/>
          </a:bodyPr>
          <a:lstStyle/>
          <a:p>
            <a:r>
              <a:rPr lang="en-US" b="1" u="sng" dirty="0" smtClean="0"/>
              <a:t>Supermarket</a:t>
            </a:r>
            <a:r>
              <a:rPr lang="en-US" u="sng" dirty="0" smtClean="0"/>
              <a:t> </a:t>
            </a:r>
            <a:endParaRPr lang="en-US" u="sng" dirty="0"/>
          </a:p>
        </p:txBody>
      </p:sp>
      <p:sp>
        <p:nvSpPr>
          <p:cNvPr id="4" name="TextBox 3"/>
          <p:cNvSpPr txBox="1"/>
          <p:nvPr/>
        </p:nvSpPr>
        <p:spPr>
          <a:xfrm>
            <a:off x="3200400" y="1143000"/>
            <a:ext cx="3962400" cy="923330"/>
          </a:xfrm>
          <a:prstGeom prst="rect">
            <a:avLst/>
          </a:prstGeom>
          <a:noFill/>
        </p:spPr>
        <p:txBody>
          <a:bodyPr wrap="square" rtlCol="0">
            <a:spAutoFit/>
          </a:bodyPr>
          <a:lstStyle/>
          <a:p>
            <a:r>
              <a:rPr lang="en-US" sz="3600" b="1" dirty="0" smtClean="0">
                <a:solidFill>
                  <a:schemeClr val="tx2">
                    <a:lumMod val="75000"/>
                  </a:schemeClr>
                </a:solidFill>
              </a:rPr>
              <a:t>Expository Text  </a:t>
            </a:r>
            <a:endParaRPr lang="en-US" sz="3600" b="1" dirty="0">
              <a:solidFill>
                <a:schemeClr val="tx2">
                  <a:lumMod val="75000"/>
                </a:schemeClr>
              </a:solidFill>
            </a:endParaRPr>
          </a:p>
          <a:p>
            <a:endParaRPr lang="en-US" dirty="0"/>
          </a:p>
        </p:txBody>
      </p:sp>
      <p:sp>
        <p:nvSpPr>
          <p:cNvPr id="5" name="TextBox 4"/>
          <p:cNvSpPr txBox="1"/>
          <p:nvPr/>
        </p:nvSpPr>
        <p:spPr>
          <a:xfrm>
            <a:off x="4114800" y="4038601"/>
            <a:ext cx="5029200" cy="923330"/>
          </a:xfrm>
          <a:prstGeom prst="rect">
            <a:avLst/>
          </a:prstGeom>
          <a:noFill/>
        </p:spPr>
        <p:txBody>
          <a:bodyPr wrap="square" rtlCol="0">
            <a:spAutoFit/>
          </a:bodyPr>
          <a:lstStyle/>
          <a:p>
            <a:r>
              <a:rPr lang="en-US" sz="3600" b="1" dirty="0" smtClean="0">
                <a:solidFill>
                  <a:schemeClr val="tx2">
                    <a:lumMod val="75000"/>
                  </a:schemeClr>
                </a:solidFill>
              </a:rPr>
              <a:t>Multiple-Meaning Words</a:t>
            </a:r>
            <a:endParaRPr lang="en-US" sz="3600" b="1" dirty="0">
              <a:solidFill>
                <a:schemeClr val="tx2">
                  <a:lumMod val="75000"/>
                </a:schemeClr>
              </a:solidFill>
            </a:endParaRPr>
          </a:p>
          <a:p>
            <a:endParaRPr lang="en-US" dirty="0"/>
          </a:p>
        </p:txBody>
      </p:sp>
      <p:sp>
        <p:nvSpPr>
          <p:cNvPr id="6" name="TextBox 5"/>
          <p:cNvSpPr txBox="1"/>
          <p:nvPr/>
        </p:nvSpPr>
        <p:spPr>
          <a:xfrm>
            <a:off x="4876800" y="4800600"/>
            <a:ext cx="4267200" cy="954107"/>
          </a:xfrm>
          <a:prstGeom prst="rect">
            <a:avLst/>
          </a:prstGeom>
          <a:noFill/>
        </p:spPr>
        <p:txBody>
          <a:bodyPr wrap="square" rtlCol="0">
            <a:spAutoFit/>
          </a:bodyPr>
          <a:lstStyle/>
          <a:p>
            <a:r>
              <a:rPr lang="en-US" sz="3800" b="1" dirty="0" smtClean="0">
                <a:solidFill>
                  <a:schemeClr val="tx2">
                    <a:lumMod val="75000"/>
                  </a:schemeClr>
                </a:solidFill>
              </a:rPr>
              <a:t>Compare &amp; Contrast</a:t>
            </a:r>
            <a:endParaRPr lang="en-US" sz="3800" b="1" dirty="0">
              <a:solidFill>
                <a:schemeClr val="tx2">
                  <a:lumMod val="75000"/>
                </a:schemeClr>
              </a:solidFill>
            </a:endParaRPr>
          </a:p>
          <a:p>
            <a:endParaRPr lang="en-US" dirty="0"/>
          </a:p>
        </p:txBody>
      </p:sp>
      <p:sp>
        <p:nvSpPr>
          <p:cNvPr id="7" name="TextBox 6"/>
          <p:cNvSpPr txBox="1"/>
          <p:nvPr/>
        </p:nvSpPr>
        <p:spPr>
          <a:xfrm>
            <a:off x="1828800" y="1143000"/>
            <a:ext cx="1524000" cy="923330"/>
          </a:xfrm>
          <a:prstGeom prst="rect">
            <a:avLst/>
          </a:prstGeom>
          <a:noFill/>
        </p:spPr>
        <p:txBody>
          <a:bodyPr wrap="square" rtlCol="0">
            <a:spAutoFit/>
          </a:bodyPr>
          <a:lstStyle/>
          <a:p>
            <a:r>
              <a:rPr lang="en-US" sz="3600" b="1" dirty="0" smtClean="0"/>
              <a:t>Genre:</a:t>
            </a:r>
            <a:endParaRPr lang="en-US" sz="3600" b="1" dirty="0"/>
          </a:p>
          <a:p>
            <a:endParaRPr lang="en-US" dirty="0"/>
          </a:p>
        </p:txBody>
      </p:sp>
      <p:sp>
        <p:nvSpPr>
          <p:cNvPr id="8" name="TextBox 7"/>
          <p:cNvSpPr txBox="1"/>
          <p:nvPr/>
        </p:nvSpPr>
        <p:spPr>
          <a:xfrm>
            <a:off x="990600" y="4038600"/>
            <a:ext cx="4419600" cy="907941"/>
          </a:xfrm>
          <a:prstGeom prst="rect">
            <a:avLst/>
          </a:prstGeom>
          <a:noFill/>
        </p:spPr>
        <p:txBody>
          <a:bodyPr wrap="square" rtlCol="0">
            <a:spAutoFit/>
          </a:bodyPr>
          <a:lstStyle/>
          <a:p>
            <a:r>
              <a:rPr lang="en-US" sz="3500" b="1" dirty="0"/>
              <a:t>Vocabulary </a:t>
            </a:r>
            <a:r>
              <a:rPr lang="en-US" sz="3500" b="1" dirty="0" smtClean="0"/>
              <a:t>Skill:</a:t>
            </a:r>
            <a:endParaRPr lang="en-US" sz="3500" b="1" dirty="0"/>
          </a:p>
          <a:p>
            <a:endParaRPr lang="en-US" dirty="0"/>
          </a:p>
        </p:txBody>
      </p:sp>
      <p:sp>
        <p:nvSpPr>
          <p:cNvPr id="9" name="TextBox 8"/>
          <p:cNvSpPr txBox="1"/>
          <p:nvPr/>
        </p:nvSpPr>
        <p:spPr>
          <a:xfrm>
            <a:off x="914400" y="4800600"/>
            <a:ext cx="4191000" cy="907941"/>
          </a:xfrm>
          <a:prstGeom prst="rect">
            <a:avLst/>
          </a:prstGeom>
          <a:noFill/>
        </p:spPr>
        <p:txBody>
          <a:bodyPr wrap="square" rtlCol="0">
            <a:spAutoFit/>
          </a:bodyPr>
          <a:lstStyle/>
          <a:p>
            <a:r>
              <a:rPr lang="en-US" sz="3500" b="1" dirty="0"/>
              <a:t>Comprehension Skill:</a:t>
            </a:r>
          </a:p>
          <a:p>
            <a:endParaRPr lang="en-US" dirty="0"/>
          </a:p>
        </p:txBody>
      </p:sp>
      <p:pic>
        <p:nvPicPr>
          <p:cNvPr id="1026" name="Picture 2" descr="MPj04331790000[1]"/>
          <p:cNvPicPr>
            <a:picLocks noChangeAspect="1" noChangeArrowheads="1"/>
          </p:cNvPicPr>
          <p:nvPr/>
        </p:nvPicPr>
        <p:blipFill>
          <a:blip r:embed="rId2" cstate="print"/>
          <a:srcRect/>
          <a:stretch>
            <a:fillRect/>
          </a:stretch>
        </p:blipFill>
        <p:spPr bwMode="auto">
          <a:xfrm>
            <a:off x="152400" y="4038600"/>
            <a:ext cx="838200" cy="628650"/>
          </a:xfrm>
          <a:prstGeom prst="rect">
            <a:avLst/>
          </a:prstGeom>
          <a:noFill/>
          <a:ln w="9525">
            <a:noFill/>
            <a:miter lim="800000"/>
            <a:headEnd/>
            <a:tailEnd/>
          </a:ln>
        </p:spPr>
      </p:pic>
      <p:pic>
        <p:nvPicPr>
          <p:cNvPr id="11" name="Picture 2" descr="MPj04331790000[1]"/>
          <p:cNvPicPr>
            <a:picLocks noChangeAspect="1" noChangeArrowheads="1"/>
          </p:cNvPicPr>
          <p:nvPr/>
        </p:nvPicPr>
        <p:blipFill>
          <a:blip r:embed="rId2" cstate="print"/>
          <a:srcRect/>
          <a:stretch>
            <a:fillRect/>
          </a:stretch>
        </p:blipFill>
        <p:spPr bwMode="auto">
          <a:xfrm>
            <a:off x="152400" y="4800600"/>
            <a:ext cx="838200" cy="628650"/>
          </a:xfrm>
          <a:prstGeom prst="rect">
            <a:avLst/>
          </a:prstGeom>
          <a:noFill/>
          <a:ln w="9525">
            <a:noFill/>
            <a:miter lim="800000"/>
            <a:headEnd/>
            <a:tailEnd/>
          </a:ln>
        </p:spPr>
      </p:pic>
      <p:pic>
        <p:nvPicPr>
          <p:cNvPr id="1028" name="Picture 4" descr="http://img2.imagesbn.com/images/102770000/102771666.jpg">
            <a:hlinkClick r:id="rId3"/>
          </p:cNvPr>
          <p:cNvPicPr>
            <a:picLocks noChangeAspect="1" noChangeArrowheads="1"/>
          </p:cNvPicPr>
          <p:nvPr/>
        </p:nvPicPr>
        <p:blipFill>
          <a:blip r:embed="rId4" cstate="print"/>
          <a:stretch>
            <a:fillRect/>
          </a:stretch>
        </p:blipFill>
        <p:spPr bwMode="auto">
          <a:xfrm>
            <a:off x="3160395" y="1828800"/>
            <a:ext cx="2137410" cy="2137410"/>
          </a:xfrm>
          <a:prstGeom prst="rect">
            <a:avLst/>
          </a:prstGeom>
          <a:noFill/>
        </p:spPr>
      </p:pic>
      <p:sp>
        <p:nvSpPr>
          <p:cNvPr id="13" name="TextBox 12"/>
          <p:cNvSpPr txBox="1"/>
          <p:nvPr/>
        </p:nvSpPr>
        <p:spPr>
          <a:xfrm>
            <a:off x="914400" y="5486400"/>
            <a:ext cx="5257800" cy="907941"/>
          </a:xfrm>
          <a:prstGeom prst="rect">
            <a:avLst/>
          </a:prstGeom>
          <a:noFill/>
        </p:spPr>
        <p:txBody>
          <a:bodyPr wrap="square" rtlCol="0">
            <a:spAutoFit/>
          </a:bodyPr>
          <a:lstStyle/>
          <a:p>
            <a:r>
              <a:rPr lang="en-US" sz="3500" b="1" dirty="0" smtClean="0"/>
              <a:t>Comprehension Strategy:</a:t>
            </a:r>
            <a:endParaRPr lang="en-US" sz="3500" b="1" dirty="0"/>
          </a:p>
          <a:p>
            <a:endParaRPr lang="en-US" dirty="0"/>
          </a:p>
        </p:txBody>
      </p:sp>
      <p:pic>
        <p:nvPicPr>
          <p:cNvPr id="14" name="Picture 2" descr="MPj04331790000[1]"/>
          <p:cNvPicPr>
            <a:picLocks noChangeAspect="1" noChangeArrowheads="1"/>
          </p:cNvPicPr>
          <p:nvPr/>
        </p:nvPicPr>
        <p:blipFill>
          <a:blip r:embed="rId2" cstate="print"/>
          <a:srcRect/>
          <a:stretch>
            <a:fillRect/>
          </a:stretch>
        </p:blipFill>
        <p:spPr bwMode="auto">
          <a:xfrm>
            <a:off x="152400" y="5486400"/>
            <a:ext cx="838200" cy="628650"/>
          </a:xfrm>
          <a:prstGeom prst="rect">
            <a:avLst/>
          </a:prstGeom>
          <a:noFill/>
          <a:ln w="9525">
            <a:noFill/>
            <a:miter lim="800000"/>
            <a:headEnd/>
            <a:tailEnd/>
          </a:ln>
        </p:spPr>
      </p:pic>
      <p:sp>
        <p:nvSpPr>
          <p:cNvPr id="15" name="TextBox 14"/>
          <p:cNvSpPr txBox="1"/>
          <p:nvPr/>
        </p:nvSpPr>
        <p:spPr>
          <a:xfrm>
            <a:off x="5715000" y="5410200"/>
            <a:ext cx="5105400" cy="1538883"/>
          </a:xfrm>
          <a:prstGeom prst="rect">
            <a:avLst/>
          </a:prstGeom>
          <a:noFill/>
        </p:spPr>
        <p:txBody>
          <a:bodyPr wrap="square" rtlCol="0">
            <a:spAutoFit/>
          </a:bodyPr>
          <a:lstStyle/>
          <a:p>
            <a:r>
              <a:rPr lang="en-US" sz="3800" b="1" dirty="0" smtClean="0">
                <a:solidFill>
                  <a:schemeClr val="tx2">
                    <a:lumMod val="75000"/>
                  </a:schemeClr>
                </a:solidFill>
              </a:rPr>
              <a:t>Background </a:t>
            </a:r>
          </a:p>
          <a:p>
            <a:r>
              <a:rPr lang="en-US" sz="3800" b="1" dirty="0" smtClean="0">
                <a:solidFill>
                  <a:schemeClr val="tx2">
                    <a:lumMod val="75000"/>
                  </a:schemeClr>
                </a:solidFill>
              </a:rPr>
              <a:t>       Knowledge</a:t>
            </a:r>
            <a:endParaRPr lang="en-US" sz="3800" b="1" dirty="0">
              <a:solidFill>
                <a:schemeClr val="tx2">
                  <a:lumMod val="75000"/>
                </a:schemeClr>
              </a:solidFill>
            </a:endParaRPr>
          </a:p>
          <a:p>
            <a:endParaRPr lang="en-US" dirty="0"/>
          </a:p>
        </p:txBody>
      </p:sp>
      <p:pic>
        <p:nvPicPr>
          <p:cNvPr id="16" name="Picture 2" descr="MPj04331790000[1]"/>
          <p:cNvPicPr>
            <a:picLocks noChangeAspect="1" noChangeArrowheads="1"/>
          </p:cNvPicPr>
          <p:nvPr/>
        </p:nvPicPr>
        <p:blipFill>
          <a:blip r:embed="rId2" cstate="print"/>
          <a:srcRect/>
          <a:stretch>
            <a:fillRect/>
          </a:stretch>
        </p:blipFill>
        <p:spPr bwMode="auto">
          <a:xfrm>
            <a:off x="152400" y="6229350"/>
            <a:ext cx="838200" cy="628650"/>
          </a:xfrm>
          <a:prstGeom prst="rect">
            <a:avLst/>
          </a:prstGeom>
          <a:noFill/>
          <a:ln w="9525">
            <a:noFill/>
            <a:miter lim="800000"/>
            <a:headEnd/>
            <a:tailEnd/>
          </a:ln>
        </p:spPr>
      </p:pic>
      <p:sp>
        <p:nvSpPr>
          <p:cNvPr id="17" name="TextBox 16"/>
          <p:cNvSpPr txBox="1"/>
          <p:nvPr/>
        </p:nvSpPr>
        <p:spPr>
          <a:xfrm>
            <a:off x="990600" y="6211669"/>
            <a:ext cx="1905000" cy="646331"/>
          </a:xfrm>
          <a:prstGeom prst="rect">
            <a:avLst/>
          </a:prstGeom>
          <a:noFill/>
        </p:spPr>
        <p:txBody>
          <a:bodyPr wrap="square" rtlCol="0">
            <a:spAutoFit/>
          </a:bodyPr>
          <a:lstStyle/>
          <a:p>
            <a:r>
              <a:rPr lang="en-US" sz="3600" b="1" dirty="0" smtClean="0"/>
              <a:t>Phonics:</a:t>
            </a:r>
            <a:endParaRPr lang="en-US" sz="3600" b="1" dirty="0"/>
          </a:p>
        </p:txBody>
      </p:sp>
      <p:sp>
        <p:nvSpPr>
          <p:cNvPr id="18" name="TextBox 17"/>
          <p:cNvSpPr txBox="1"/>
          <p:nvPr/>
        </p:nvSpPr>
        <p:spPr>
          <a:xfrm>
            <a:off x="2667000" y="6172200"/>
            <a:ext cx="4419600" cy="646331"/>
          </a:xfrm>
          <a:prstGeom prst="rect">
            <a:avLst/>
          </a:prstGeom>
          <a:noFill/>
        </p:spPr>
        <p:txBody>
          <a:bodyPr wrap="square" rtlCol="0">
            <a:spAutoFit/>
          </a:bodyPr>
          <a:lstStyle/>
          <a:p>
            <a:r>
              <a:rPr lang="en-US" sz="3600" b="1" dirty="0" smtClean="0">
                <a:solidFill>
                  <a:schemeClr val="tx2">
                    <a:lumMod val="75000"/>
                  </a:schemeClr>
                </a:solidFill>
              </a:rPr>
              <a:t>Vowel diagraphs</a:t>
            </a:r>
            <a:endParaRPr lang="en-US"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770" decel="100000"/>
                                        <p:tgtEl>
                                          <p:spTgt spid="7"/>
                                        </p:tgtEl>
                                      </p:cBhvr>
                                    </p:animEffect>
                                    <p:animScale>
                                      <p:cBhvr>
                                        <p:cTn id="17" dur="770" decel="100000"/>
                                        <p:tgtEl>
                                          <p:spTgt spid="7"/>
                                        </p:tgtEl>
                                      </p:cBhvr>
                                      <p:from x="10000" y="10000"/>
                                      <p:to x="200000" y="450000"/>
                                    </p:animScale>
                                    <p:animScale>
                                      <p:cBhvr>
                                        <p:cTn id="18" dur="1230" accel="100000" fill="hold">
                                          <p:stCondLst>
                                            <p:cond delay="770"/>
                                          </p:stCondLst>
                                        </p:cTn>
                                        <p:tgtEl>
                                          <p:spTgt spid="7"/>
                                        </p:tgtEl>
                                      </p:cBhvr>
                                      <p:from x="200000" y="450000"/>
                                      <p:to x="100000" y="100000"/>
                                    </p:animScale>
                                    <p:set>
                                      <p:cBhvr>
                                        <p:cTn id="19" dur="770" fill="hold"/>
                                        <p:tgtEl>
                                          <p:spTgt spid="7"/>
                                        </p:tgtEl>
                                        <p:attrNameLst>
                                          <p:attrName>ppt_x</p:attrName>
                                        </p:attrNameLst>
                                      </p:cBhvr>
                                      <p:to>
                                        <p:strVal val="(0.5)"/>
                                      </p:to>
                                    </p:set>
                                    <p:anim from="(0.5)" to="(#ppt_x)" calcmode="lin" valueType="num">
                                      <p:cBhvr>
                                        <p:cTn id="20" dur="1230" accel="100000" fill="hold">
                                          <p:stCondLst>
                                            <p:cond delay="770"/>
                                          </p:stCondLst>
                                        </p:cTn>
                                        <p:tgtEl>
                                          <p:spTgt spid="7"/>
                                        </p:tgtEl>
                                        <p:attrNameLst>
                                          <p:attrName>ppt_x</p:attrName>
                                        </p:attrNameLst>
                                      </p:cBhvr>
                                    </p:anim>
                                    <p:set>
                                      <p:cBhvr>
                                        <p:cTn id="21" dur="770" fill="hold"/>
                                        <p:tgtEl>
                                          <p:spTgt spid="7"/>
                                        </p:tgtEl>
                                        <p:attrNameLst>
                                          <p:attrName>ppt_y</p:attrName>
                                        </p:attrNameLst>
                                      </p:cBhvr>
                                      <p:to>
                                        <p:strVal val="(#ppt_y+0.4)"/>
                                      </p:to>
                                    </p:set>
                                    <p:anim from="(#ppt_y+0.4)" to="(#ppt_y)" calcmode="lin" valueType="num">
                                      <p:cBhvr>
                                        <p:cTn id="22" dur="1230" accel="100000" fill="hold">
                                          <p:stCondLst>
                                            <p:cond delay="770"/>
                                          </p:stCondLst>
                                        </p:cTn>
                                        <p:tgtEl>
                                          <p:spTgt spid="7"/>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amond(in)">
                                      <p:cBhvr>
                                        <p:cTn id="30" dur="2000"/>
                                        <p:tgtEl>
                                          <p:spTgt spid="8"/>
                                        </p:tgtEl>
                                      </p:cBhvr>
                                    </p:animEffect>
                                  </p:childTnLst>
                                </p:cTn>
                              </p:par>
                              <p:par>
                                <p:cTn id="31" presetID="8" presetClass="entr" presetSubtype="16" fill="hold" nodeType="with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diamond(in)">
                                      <p:cBhvr>
                                        <p:cTn id="33" dur="2000"/>
                                        <p:tgtEl>
                                          <p:spTgt spid="1026"/>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heckerboard(across)">
                                      <p:cBhvr>
                                        <p:cTn id="38" dur="500"/>
                                        <p:tgtEl>
                                          <p:spTgt spid="6"/>
                                        </p:tgtEl>
                                      </p:cBhvr>
                                    </p:animEffect>
                                  </p:childTnLst>
                                </p:cTn>
                              </p:par>
                              <p:par>
                                <p:cTn id="39" presetID="5" presetClass="entr" presetSubtype="1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checkerboard(across)">
                                      <p:cBhvr>
                                        <p:cTn id="41" dur="500"/>
                                        <p:tgtEl>
                                          <p:spTgt spid="9"/>
                                        </p:tgtEl>
                                      </p:cBhvr>
                                    </p:animEffect>
                                  </p:childTnLst>
                                </p:cTn>
                              </p:par>
                              <p:par>
                                <p:cTn id="42" presetID="5" presetClass="entr" presetSubtype="10"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checkerboard(across)">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checkerboard(across)">
                                      <p:cBhvr>
                                        <p:cTn id="49" dur="500"/>
                                        <p:tgtEl>
                                          <p:spTgt spid="13"/>
                                        </p:tgtEl>
                                      </p:cBhvr>
                                    </p:animEffect>
                                  </p:childTnLst>
                                </p:cTn>
                              </p:par>
                              <p:par>
                                <p:cTn id="50" presetID="5" presetClass="entr" presetSubtype="1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heckerboard(across)">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blinds(horizontal)">
                                      <p:cBhvr>
                                        <p:cTn id="60" dur="500"/>
                                        <p:tgtEl>
                                          <p:spTgt spid="16"/>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blinds(horizontal)">
                                      <p:cBhvr>
                                        <p:cTn id="63" dur="500"/>
                                        <p:tgtEl>
                                          <p:spTgt spid="17"/>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blinds(horizontal)">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3" grpId="0"/>
      <p:bldP spid="15" grpId="0"/>
      <p:bldP spid="17" grpId="0"/>
      <p:bldP spid="18"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Phonics: Vowel Digraphs </a:t>
            </a:r>
            <a:r>
              <a:rPr lang="en-US" i="1" dirty="0" smtClean="0"/>
              <a:t/>
            </a:r>
            <a:br>
              <a:rPr lang="en-US" i="1" dirty="0" smtClean="0"/>
            </a:br>
            <a:r>
              <a:rPr lang="en-US" i="1" dirty="0" err="1" smtClean="0"/>
              <a:t>ee</a:t>
            </a:r>
            <a:r>
              <a:rPr lang="en-US" i="1" dirty="0" smtClean="0"/>
              <a:t>, ea; </a:t>
            </a:r>
            <a:r>
              <a:rPr lang="en-US" i="1" dirty="0" err="1" smtClean="0"/>
              <a:t>ai</a:t>
            </a:r>
            <a:r>
              <a:rPr lang="en-US" i="1" dirty="0" smtClean="0"/>
              <a:t> ay; </a:t>
            </a:r>
            <a:r>
              <a:rPr lang="en-US" i="1" dirty="0" err="1" smtClean="0"/>
              <a:t>oa</a:t>
            </a:r>
            <a:r>
              <a:rPr lang="en-US" i="1" dirty="0" smtClean="0"/>
              <a:t>, </a:t>
            </a:r>
            <a:r>
              <a:rPr lang="en-US" i="1" dirty="0" err="1" smtClean="0"/>
              <a:t>ow</a:t>
            </a:r>
            <a:r>
              <a:rPr lang="en-US" dirty="0" smtClean="0"/>
              <a:t/>
            </a:r>
            <a:br>
              <a:rPr lang="en-US" dirty="0" smtClean="0"/>
            </a:br>
            <a:endParaRPr lang="en-US" dirty="0"/>
          </a:p>
        </p:txBody>
      </p:sp>
      <p:sp>
        <p:nvSpPr>
          <p:cNvPr id="6" name="Content Placeholder 5"/>
          <p:cNvSpPr>
            <a:spLocks noGrp="1"/>
          </p:cNvSpPr>
          <p:nvPr>
            <p:ph idx="1"/>
          </p:nvPr>
        </p:nvSpPr>
        <p:spPr/>
        <p:txBody>
          <a:bodyPr/>
          <a:lstStyle/>
          <a:p>
            <a:pPr lvl="0" algn="ctr">
              <a:buNone/>
              <a:defRPr/>
            </a:pPr>
            <a:endParaRPr lang="en-US" dirty="0" smtClean="0"/>
          </a:p>
          <a:p>
            <a:pPr lvl="0" algn="ctr">
              <a:buNone/>
              <a:defRPr/>
            </a:pPr>
            <a:endParaRPr lang="en-US" dirty="0" smtClean="0"/>
          </a:p>
          <a:p>
            <a:pPr lvl="0" algn="ctr">
              <a:buNone/>
              <a:defRPr/>
            </a:pPr>
            <a:r>
              <a:rPr lang="en-US" dirty="0" smtClean="0"/>
              <a:t>Words with long </a:t>
            </a:r>
            <a:r>
              <a:rPr lang="en-US" i="1" dirty="0" smtClean="0"/>
              <a:t>e,</a:t>
            </a:r>
            <a:r>
              <a:rPr lang="en-US" dirty="0" smtClean="0"/>
              <a:t> will be spelled </a:t>
            </a:r>
            <a:r>
              <a:rPr lang="en-US" i="1" dirty="0" err="1" smtClean="0"/>
              <a:t>ee</a:t>
            </a:r>
            <a:r>
              <a:rPr lang="en-US" i="1" dirty="0" smtClean="0"/>
              <a:t> </a:t>
            </a:r>
            <a:r>
              <a:rPr lang="en-US" dirty="0" smtClean="0"/>
              <a:t>or </a:t>
            </a:r>
            <a:r>
              <a:rPr lang="en-US" i="1" dirty="0" smtClean="0"/>
              <a:t>ea.</a:t>
            </a:r>
          </a:p>
          <a:p>
            <a:pPr lvl="0" algn="ctr">
              <a:buNone/>
              <a:defRPr/>
            </a:pPr>
            <a:r>
              <a:rPr lang="en-US" dirty="0" smtClean="0"/>
              <a:t>Words with long </a:t>
            </a:r>
            <a:r>
              <a:rPr lang="en-US" i="1" dirty="0" smtClean="0"/>
              <a:t>a,</a:t>
            </a:r>
            <a:r>
              <a:rPr lang="en-US" dirty="0" smtClean="0"/>
              <a:t> will be spelled </a:t>
            </a:r>
            <a:r>
              <a:rPr lang="en-US" i="1" dirty="0" err="1" smtClean="0"/>
              <a:t>ai</a:t>
            </a:r>
            <a:r>
              <a:rPr lang="en-US" i="1" dirty="0" smtClean="0"/>
              <a:t> </a:t>
            </a:r>
            <a:r>
              <a:rPr lang="en-US" dirty="0" smtClean="0"/>
              <a:t>or </a:t>
            </a:r>
            <a:r>
              <a:rPr lang="en-US" i="1" dirty="0" smtClean="0"/>
              <a:t>ay.</a:t>
            </a:r>
          </a:p>
          <a:p>
            <a:pPr lvl="0" algn="ctr">
              <a:buNone/>
              <a:defRPr/>
            </a:pPr>
            <a:r>
              <a:rPr lang="en-US" dirty="0" smtClean="0"/>
              <a:t>Words with a long </a:t>
            </a:r>
            <a:r>
              <a:rPr lang="en-US" i="1" dirty="0" smtClean="0"/>
              <a:t>o,</a:t>
            </a:r>
            <a:r>
              <a:rPr lang="en-US" dirty="0" smtClean="0"/>
              <a:t> will be spelled </a:t>
            </a:r>
            <a:r>
              <a:rPr lang="en-US" i="1" dirty="0" err="1" smtClean="0"/>
              <a:t>oa</a:t>
            </a:r>
            <a:r>
              <a:rPr lang="en-US" i="1" dirty="0" smtClean="0"/>
              <a:t> </a:t>
            </a:r>
            <a:r>
              <a:rPr lang="en-US" dirty="0" smtClean="0"/>
              <a:t>or </a:t>
            </a:r>
            <a:r>
              <a:rPr lang="en-US" i="1" dirty="0" err="1" smtClean="0"/>
              <a:t>ow</a:t>
            </a:r>
            <a:r>
              <a:rPr lang="en-US" i="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fontScale="90000"/>
          </a:bodyPr>
          <a:lstStyle/>
          <a:p>
            <a:r>
              <a:rPr lang="en-US" dirty="0" smtClean="0"/>
              <a:t>Phonics: Vowel Digraphs </a:t>
            </a:r>
            <a:r>
              <a:rPr lang="en-US" i="1" dirty="0" smtClean="0"/>
              <a:t/>
            </a:r>
            <a:br>
              <a:rPr lang="en-US" i="1" dirty="0" smtClean="0"/>
            </a:br>
            <a:r>
              <a:rPr lang="en-US" i="1" dirty="0" err="1" smtClean="0"/>
              <a:t>ee</a:t>
            </a:r>
            <a:r>
              <a:rPr lang="en-US" i="1" dirty="0" smtClean="0"/>
              <a:t>, ea; </a:t>
            </a:r>
            <a:r>
              <a:rPr lang="en-US" i="1" dirty="0" err="1" smtClean="0"/>
              <a:t>ai</a:t>
            </a:r>
            <a:r>
              <a:rPr lang="en-US" i="1" dirty="0" smtClean="0"/>
              <a:t> ay; </a:t>
            </a:r>
            <a:r>
              <a:rPr lang="en-US" i="1" dirty="0" err="1" smtClean="0"/>
              <a:t>oa</a:t>
            </a:r>
            <a:r>
              <a:rPr lang="en-US" i="1" dirty="0" smtClean="0"/>
              <a:t>, </a:t>
            </a:r>
            <a:r>
              <a:rPr lang="en-US" i="1" dirty="0" err="1" smtClean="0"/>
              <a:t>ow</a:t>
            </a:r>
            <a:r>
              <a:rPr lang="en-US" dirty="0" smtClean="0"/>
              <a:t/>
            </a:r>
            <a:br>
              <a:rPr lang="en-US" dirty="0" smtClean="0"/>
            </a:br>
            <a:endParaRPr lang="en-US" dirty="0"/>
          </a:p>
        </p:txBody>
      </p:sp>
      <p:sp>
        <p:nvSpPr>
          <p:cNvPr id="4" name="Content Placeholder 2"/>
          <p:cNvSpPr txBox="1">
            <a:spLocks/>
          </p:cNvSpPr>
          <p:nvPr/>
        </p:nvSpPr>
        <p:spPr>
          <a:xfrm>
            <a:off x="2209800" y="1981200"/>
            <a:ext cx="1371600" cy="76200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t>bee</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extBox 5"/>
          <p:cNvSpPr txBox="1"/>
          <p:nvPr/>
        </p:nvSpPr>
        <p:spPr>
          <a:xfrm>
            <a:off x="4648200" y="2057400"/>
            <a:ext cx="3048000" cy="523220"/>
          </a:xfrm>
          <a:prstGeom prst="rect">
            <a:avLst/>
          </a:prstGeom>
          <a:noFill/>
        </p:spPr>
        <p:txBody>
          <a:bodyPr wrap="square" rtlCol="0">
            <a:spAutoFit/>
          </a:bodyPr>
          <a:lstStyle/>
          <a:p>
            <a:r>
              <a:rPr lang="en-US" sz="2800" dirty="0" smtClean="0"/>
              <a:t>Long </a:t>
            </a:r>
            <a:r>
              <a:rPr lang="en-US" sz="2800" i="1" dirty="0" smtClean="0"/>
              <a:t>e </a:t>
            </a:r>
            <a:r>
              <a:rPr lang="en-US" sz="2800" dirty="0" smtClean="0"/>
              <a:t>is spelled </a:t>
            </a:r>
            <a:r>
              <a:rPr lang="en-US" sz="2800" i="1" dirty="0" err="1" smtClean="0"/>
              <a:t>ee</a:t>
            </a:r>
            <a:endParaRPr lang="en-US" sz="2800" dirty="0"/>
          </a:p>
        </p:txBody>
      </p:sp>
      <p:sp>
        <p:nvSpPr>
          <p:cNvPr id="7" name="TextBox 6"/>
          <p:cNvSpPr txBox="1"/>
          <p:nvPr/>
        </p:nvSpPr>
        <p:spPr>
          <a:xfrm>
            <a:off x="2209800" y="2667000"/>
            <a:ext cx="1371600" cy="646331"/>
          </a:xfrm>
          <a:prstGeom prst="rect">
            <a:avLst/>
          </a:prstGeom>
          <a:noFill/>
        </p:spPr>
        <p:txBody>
          <a:bodyPr wrap="square" rtlCol="0">
            <a:spAutoFit/>
          </a:bodyPr>
          <a:lstStyle/>
          <a:p>
            <a:r>
              <a:rPr lang="en-US" sz="3600" dirty="0" smtClean="0"/>
              <a:t>easel</a:t>
            </a:r>
            <a:endParaRPr lang="en-US" sz="3600" dirty="0"/>
          </a:p>
        </p:txBody>
      </p:sp>
      <p:sp>
        <p:nvSpPr>
          <p:cNvPr id="8" name="TextBox 7"/>
          <p:cNvSpPr txBox="1"/>
          <p:nvPr/>
        </p:nvSpPr>
        <p:spPr>
          <a:xfrm>
            <a:off x="4648200" y="2667000"/>
            <a:ext cx="3733800" cy="523220"/>
          </a:xfrm>
          <a:prstGeom prst="rect">
            <a:avLst/>
          </a:prstGeom>
          <a:noFill/>
        </p:spPr>
        <p:txBody>
          <a:bodyPr wrap="square" rtlCol="0">
            <a:spAutoFit/>
          </a:bodyPr>
          <a:lstStyle/>
          <a:p>
            <a:r>
              <a:rPr lang="en-US" sz="2800" dirty="0" smtClean="0"/>
              <a:t>Long </a:t>
            </a:r>
            <a:r>
              <a:rPr lang="en-US" sz="2800" i="1" dirty="0" smtClean="0"/>
              <a:t>e </a:t>
            </a:r>
            <a:r>
              <a:rPr lang="en-US" sz="2800" dirty="0" smtClean="0"/>
              <a:t> is spelled </a:t>
            </a:r>
            <a:r>
              <a:rPr lang="en-US" sz="2800" i="1" dirty="0" smtClean="0"/>
              <a:t>ea</a:t>
            </a:r>
            <a:endParaRPr lang="en-US" sz="2800" dirty="0"/>
          </a:p>
        </p:txBody>
      </p:sp>
      <p:sp>
        <p:nvSpPr>
          <p:cNvPr id="9" name="TextBox 8"/>
          <p:cNvSpPr txBox="1"/>
          <p:nvPr/>
        </p:nvSpPr>
        <p:spPr>
          <a:xfrm>
            <a:off x="2209800" y="5144869"/>
            <a:ext cx="1524000" cy="646331"/>
          </a:xfrm>
          <a:prstGeom prst="rect">
            <a:avLst/>
          </a:prstGeom>
          <a:noFill/>
        </p:spPr>
        <p:txBody>
          <a:bodyPr wrap="square" rtlCol="0">
            <a:spAutoFit/>
          </a:bodyPr>
          <a:lstStyle/>
          <a:p>
            <a:r>
              <a:rPr lang="en-US" sz="3600" dirty="0" smtClean="0"/>
              <a:t>snow</a:t>
            </a:r>
            <a:endParaRPr lang="en-US" sz="3600" dirty="0"/>
          </a:p>
        </p:txBody>
      </p:sp>
      <p:sp>
        <p:nvSpPr>
          <p:cNvPr id="10" name="TextBox 9"/>
          <p:cNvSpPr txBox="1"/>
          <p:nvPr/>
        </p:nvSpPr>
        <p:spPr>
          <a:xfrm>
            <a:off x="4724400" y="5115580"/>
            <a:ext cx="3505200" cy="523220"/>
          </a:xfrm>
          <a:prstGeom prst="rect">
            <a:avLst/>
          </a:prstGeom>
          <a:noFill/>
        </p:spPr>
        <p:txBody>
          <a:bodyPr wrap="square" rtlCol="0">
            <a:spAutoFit/>
          </a:bodyPr>
          <a:lstStyle/>
          <a:p>
            <a:r>
              <a:rPr lang="en-US" sz="2800" dirty="0" smtClean="0"/>
              <a:t>Long </a:t>
            </a:r>
            <a:r>
              <a:rPr lang="en-US" sz="2800" i="1" dirty="0" smtClean="0"/>
              <a:t>o </a:t>
            </a:r>
            <a:r>
              <a:rPr lang="en-US" sz="2800" dirty="0" smtClean="0"/>
              <a:t>is spelled </a:t>
            </a:r>
            <a:r>
              <a:rPr lang="en-US" sz="2800" i="1" dirty="0" err="1" smtClean="0"/>
              <a:t>ow</a:t>
            </a:r>
            <a:endParaRPr lang="en-US" sz="2800" dirty="0"/>
          </a:p>
        </p:txBody>
      </p:sp>
      <p:sp>
        <p:nvSpPr>
          <p:cNvPr id="11" name="TextBox 10"/>
          <p:cNvSpPr txBox="1"/>
          <p:nvPr/>
        </p:nvSpPr>
        <p:spPr>
          <a:xfrm>
            <a:off x="4648200" y="4495800"/>
            <a:ext cx="3886200" cy="523220"/>
          </a:xfrm>
          <a:prstGeom prst="rect">
            <a:avLst/>
          </a:prstGeom>
          <a:noFill/>
        </p:spPr>
        <p:txBody>
          <a:bodyPr wrap="square" rtlCol="0">
            <a:spAutoFit/>
          </a:bodyPr>
          <a:lstStyle/>
          <a:p>
            <a:r>
              <a:rPr lang="en-US" sz="2800" dirty="0" smtClean="0"/>
              <a:t>Long </a:t>
            </a:r>
            <a:r>
              <a:rPr lang="en-US" sz="2800" i="1" dirty="0" smtClean="0"/>
              <a:t>o </a:t>
            </a:r>
            <a:r>
              <a:rPr lang="en-US" sz="2800" dirty="0" smtClean="0"/>
              <a:t>is spelled </a:t>
            </a:r>
            <a:r>
              <a:rPr lang="en-US" sz="2800" i="1" dirty="0" err="1" smtClean="0"/>
              <a:t>oa</a:t>
            </a:r>
            <a:r>
              <a:rPr lang="en-US" sz="2800" dirty="0" smtClean="0"/>
              <a:t> </a:t>
            </a:r>
            <a:endParaRPr lang="en-US" sz="2800" dirty="0"/>
          </a:p>
        </p:txBody>
      </p:sp>
      <p:sp>
        <p:nvSpPr>
          <p:cNvPr id="12" name="TextBox 11"/>
          <p:cNvSpPr txBox="1"/>
          <p:nvPr/>
        </p:nvSpPr>
        <p:spPr>
          <a:xfrm>
            <a:off x="2209800" y="4572000"/>
            <a:ext cx="3429000" cy="584775"/>
          </a:xfrm>
          <a:prstGeom prst="rect">
            <a:avLst/>
          </a:prstGeom>
          <a:noFill/>
        </p:spPr>
        <p:txBody>
          <a:bodyPr wrap="square" rtlCol="0">
            <a:spAutoFit/>
          </a:bodyPr>
          <a:lstStyle/>
          <a:p>
            <a:r>
              <a:rPr lang="en-US" sz="3200" dirty="0" smtClean="0"/>
              <a:t>soap</a:t>
            </a:r>
            <a:endParaRPr lang="en-US" sz="3200" dirty="0"/>
          </a:p>
        </p:txBody>
      </p:sp>
      <p:sp>
        <p:nvSpPr>
          <p:cNvPr id="13" name="TextBox 12"/>
          <p:cNvSpPr txBox="1"/>
          <p:nvPr/>
        </p:nvSpPr>
        <p:spPr>
          <a:xfrm>
            <a:off x="2209800" y="3352800"/>
            <a:ext cx="1143000" cy="646331"/>
          </a:xfrm>
          <a:prstGeom prst="rect">
            <a:avLst/>
          </a:prstGeom>
          <a:noFill/>
        </p:spPr>
        <p:txBody>
          <a:bodyPr wrap="square" rtlCol="0">
            <a:spAutoFit/>
          </a:bodyPr>
          <a:lstStyle/>
          <a:p>
            <a:r>
              <a:rPr lang="en-US" sz="3600" dirty="0" smtClean="0"/>
              <a:t>snail</a:t>
            </a:r>
            <a:endParaRPr lang="en-US" sz="3600" dirty="0"/>
          </a:p>
        </p:txBody>
      </p:sp>
      <p:sp>
        <p:nvSpPr>
          <p:cNvPr id="14" name="TextBox 13"/>
          <p:cNvSpPr txBox="1"/>
          <p:nvPr/>
        </p:nvSpPr>
        <p:spPr>
          <a:xfrm>
            <a:off x="4648200" y="3896380"/>
            <a:ext cx="3200400" cy="523220"/>
          </a:xfrm>
          <a:prstGeom prst="rect">
            <a:avLst/>
          </a:prstGeom>
          <a:noFill/>
        </p:spPr>
        <p:txBody>
          <a:bodyPr wrap="square" rtlCol="0">
            <a:spAutoFit/>
          </a:bodyPr>
          <a:lstStyle/>
          <a:p>
            <a:r>
              <a:rPr lang="en-US" sz="2800" dirty="0" smtClean="0"/>
              <a:t>Long </a:t>
            </a:r>
            <a:r>
              <a:rPr lang="en-US" sz="2800" i="1" dirty="0" smtClean="0"/>
              <a:t>a </a:t>
            </a:r>
            <a:r>
              <a:rPr lang="en-US" sz="2800" dirty="0" smtClean="0"/>
              <a:t>is spelled </a:t>
            </a:r>
            <a:r>
              <a:rPr lang="en-US" sz="2800" i="1" dirty="0" smtClean="0"/>
              <a:t>ay</a:t>
            </a:r>
            <a:endParaRPr lang="en-US" sz="2800" dirty="0"/>
          </a:p>
        </p:txBody>
      </p:sp>
      <p:sp>
        <p:nvSpPr>
          <p:cNvPr id="15" name="TextBox 14"/>
          <p:cNvSpPr txBox="1"/>
          <p:nvPr/>
        </p:nvSpPr>
        <p:spPr>
          <a:xfrm>
            <a:off x="4648200" y="3286780"/>
            <a:ext cx="2971800" cy="523220"/>
          </a:xfrm>
          <a:prstGeom prst="rect">
            <a:avLst/>
          </a:prstGeom>
          <a:noFill/>
        </p:spPr>
        <p:txBody>
          <a:bodyPr wrap="square" rtlCol="0">
            <a:spAutoFit/>
          </a:bodyPr>
          <a:lstStyle/>
          <a:p>
            <a:r>
              <a:rPr lang="en-US" sz="2800" dirty="0" smtClean="0"/>
              <a:t>Long a is spelled </a:t>
            </a:r>
            <a:r>
              <a:rPr lang="en-US" sz="2800" dirty="0" err="1" smtClean="0"/>
              <a:t>ai</a:t>
            </a:r>
            <a:endParaRPr lang="en-US" sz="2800" dirty="0"/>
          </a:p>
        </p:txBody>
      </p:sp>
      <p:sp>
        <p:nvSpPr>
          <p:cNvPr id="16" name="TextBox 15"/>
          <p:cNvSpPr txBox="1"/>
          <p:nvPr/>
        </p:nvSpPr>
        <p:spPr>
          <a:xfrm>
            <a:off x="2209800" y="3962400"/>
            <a:ext cx="3124200" cy="584775"/>
          </a:xfrm>
          <a:prstGeom prst="rect">
            <a:avLst/>
          </a:prstGeom>
          <a:noFill/>
        </p:spPr>
        <p:txBody>
          <a:bodyPr wrap="square" rtlCol="0">
            <a:spAutoFit/>
          </a:bodyPr>
          <a:lstStyle/>
          <a:p>
            <a:r>
              <a:rPr lang="en-US" sz="3200" dirty="0" smtClean="0"/>
              <a:t>hay</a:t>
            </a:r>
            <a:endParaRPr lang="en-US" sz="3200" dirty="0"/>
          </a:p>
        </p:txBody>
      </p:sp>
      <p:sp>
        <p:nvSpPr>
          <p:cNvPr id="17" name="TextBox 16"/>
          <p:cNvSpPr txBox="1"/>
          <p:nvPr/>
        </p:nvSpPr>
        <p:spPr>
          <a:xfrm>
            <a:off x="1371600" y="6096000"/>
            <a:ext cx="4800600" cy="523220"/>
          </a:xfrm>
          <a:prstGeom prst="rect">
            <a:avLst/>
          </a:prstGeom>
          <a:noFill/>
        </p:spPr>
        <p:txBody>
          <a:bodyPr wrap="square" rtlCol="0">
            <a:spAutoFit/>
          </a:bodyPr>
          <a:lstStyle/>
          <a:p>
            <a:r>
              <a:rPr lang="en-US" sz="2800" dirty="0" smtClean="0"/>
              <a:t>Complete worksheet page 65</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additive="base">
                                        <p:cTn id="18"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 calcmode="lin" valueType="num">
                                      <p:cBhvr additive="base">
                                        <p:cTn id="36"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xEl>
                                              <p:pRg st="0" end="0"/>
                                            </p:txEl>
                                          </p:spTgt>
                                        </p:tgtEl>
                                        <p:attrNameLst>
                                          <p:attrName>style.visibility</p:attrName>
                                        </p:attrNameLst>
                                      </p:cBhvr>
                                      <p:to>
                                        <p:strVal val="visible"/>
                                      </p:to>
                                    </p:set>
                                    <p:anim calcmode="lin" valueType="num">
                                      <p:cBhvr additive="base">
                                        <p:cTn id="48"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xEl>
                                              <p:pRg st="0" end="0"/>
                                            </p:txEl>
                                          </p:spTgt>
                                        </p:tgtEl>
                                        <p:attrNameLst>
                                          <p:attrName>style.visibility</p:attrName>
                                        </p:attrNameLst>
                                      </p:cBhvr>
                                      <p:to>
                                        <p:strVal val="visible"/>
                                      </p:to>
                                    </p:set>
                                    <p:anim calcmode="lin" valueType="num">
                                      <p:cBhvr additive="base">
                                        <p:cTn id="5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 calcmode="lin" valueType="num">
                                      <p:cBhvr additive="base">
                                        <p:cTn id="60"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xEl>
                                              <p:pRg st="0" end="0"/>
                                            </p:txEl>
                                          </p:spTgt>
                                        </p:tgtEl>
                                        <p:attrNameLst>
                                          <p:attrName>style.visibility</p:attrName>
                                        </p:attrNameLst>
                                      </p:cBhvr>
                                      <p:to>
                                        <p:strVal val="visible"/>
                                      </p:to>
                                    </p:set>
                                    <p:anim calcmode="lin" valueType="num">
                                      <p:cBhvr additive="base">
                                        <p:cTn id="6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0">
                                            <p:txEl>
                                              <p:pRg st="0" end="0"/>
                                            </p:txEl>
                                          </p:spTgt>
                                        </p:tgtEl>
                                        <p:attrNameLst>
                                          <p:attrName>style.visibility</p:attrName>
                                        </p:attrNameLst>
                                      </p:cBhvr>
                                      <p:to>
                                        <p:strVal val="visible"/>
                                      </p:to>
                                    </p:set>
                                    <p:anim calcmode="lin" valueType="num">
                                      <p:cBhvr additive="base">
                                        <p:cTn id="7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build="allAtOnce"/>
      <p:bldP spid="8" grpId="0"/>
      <p:bldP spid="9" grpId="0" build="allAtOnce"/>
      <p:bldP spid="10" grpId="0" build="p"/>
      <p:bldP spid="11" grpId="0" build="allAtOnce"/>
      <p:bldP spid="12" grpId="0" build="allAtOnce"/>
      <p:bldP spid="13" grpId="0"/>
      <p:bldP spid="14" grpId="0" build="allAtOnce"/>
      <p:bldP spid="15" grpId="0" build="allAtOnce"/>
      <p:bldP spid="16"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Complete worksheet page </a:t>
            </a:r>
            <a:r>
              <a:rPr lang="en-US" dirty="0" smtClean="0"/>
              <a:t>101</a:t>
            </a:r>
            <a:endParaRPr lang="en-US" dirty="0" smtClean="0"/>
          </a:p>
          <a:p>
            <a:endParaRPr lang="en-US" dirty="0" smtClean="0"/>
          </a:p>
          <a:p>
            <a:endParaRPr lang="en-US" dirty="0" smtClean="0"/>
          </a:p>
          <a:p>
            <a:endParaRPr lang="en-US" dirty="0" smtClean="0"/>
          </a:p>
          <a:p>
            <a:endParaRPr lang="en-US" dirty="0" smtClean="0"/>
          </a:p>
          <a:p>
            <a:r>
              <a:rPr lang="en-US" dirty="0" smtClean="0"/>
              <a:t>End of phonics lesson</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Supermarket</a:t>
            </a:r>
            <a:endParaRPr lang="en-US" u="sng" dirty="0"/>
          </a:p>
        </p:txBody>
      </p:sp>
      <p:sp>
        <p:nvSpPr>
          <p:cNvPr id="3" name="Content Placeholder 2"/>
          <p:cNvSpPr>
            <a:spLocks noGrp="1"/>
          </p:cNvSpPr>
          <p:nvPr>
            <p:ph idx="1"/>
          </p:nvPr>
        </p:nvSpPr>
        <p:spPr/>
        <p:txBody>
          <a:bodyPr>
            <a:normAutofit fontScale="92500" lnSpcReduction="10000"/>
          </a:bodyPr>
          <a:lstStyle/>
          <a:p>
            <a:r>
              <a:rPr lang="en-US" b="1" dirty="0" smtClean="0"/>
              <a:t>Compare and Contrast: </a:t>
            </a:r>
            <a:r>
              <a:rPr lang="en-US" dirty="0" smtClean="0"/>
              <a:t>To tell how two or more things are alike and how they are different.</a:t>
            </a:r>
          </a:p>
          <a:p>
            <a:r>
              <a:rPr lang="en-US" dirty="0" smtClean="0"/>
              <a:t>Open book to page 146</a:t>
            </a:r>
          </a:p>
          <a:p>
            <a:r>
              <a:rPr lang="en-US" dirty="0" smtClean="0"/>
              <a:t>Notice list of several items in the supermarket</a:t>
            </a:r>
          </a:p>
          <a:p>
            <a:r>
              <a:rPr lang="en-US" dirty="0" smtClean="0"/>
              <a:t>Compare and contrast the food items with “non-food” items.</a:t>
            </a:r>
          </a:p>
          <a:p>
            <a:r>
              <a:rPr lang="en-US" dirty="0" smtClean="0"/>
              <a:t>Look back at pages 144-145.</a:t>
            </a:r>
          </a:p>
          <a:p>
            <a:r>
              <a:rPr lang="en-US" dirty="0" smtClean="0"/>
              <a:t>Compare and contrast the two departments of the supermarket.</a:t>
            </a:r>
            <a:endParaRPr lang="en-US" dirty="0"/>
          </a:p>
        </p:txBody>
      </p:sp>
      <p:pic>
        <p:nvPicPr>
          <p:cNvPr id="12290" name="Picture 2" descr="https://www.pearsonsuccessnet.com/temp-images/scorm/rdg10/na/en/0-328-73641-4/images/RDG10NA_03_01_04_BF.png"/>
          <p:cNvPicPr>
            <a:picLocks noChangeAspect="1" noChangeArrowheads="1"/>
          </p:cNvPicPr>
          <p:nvPr/>
        </p:nvPicPr>
        <p:blipFill>
          <a:blip r:embed="rId2" cstate="print"/>
          <a:srcRect/>
          <a:stretch>
            <a:fillRect/>
          </a:stretch>
        </p:blipFill>
        <p:spPr bwMode="auto">
          <a:xfrm>
            <a:off x="228600" y="228600"/>
            <a:ext cx="2286000" cy="1208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Supermarket</a:t>
            </a:r>
            <a:endParaRPr lang="en-US" u="sng" dirty="0"/>
          </a:p>
        </p:txBody>
      </p:sp>
      <p:sp>
        <p:nvSpPr>
          <p:cNvPr id="3" name="Content Placeholder 2"/>
          <p:cNvSpPr>
            <a:spLocks noGrp="1"/>
          </p:cNvSpPr>
          <p:nvPr>
            <p:ph idx="1"/>
          </p:nvPr>
        </p:nvSpPr>
        <p:spPr/>
        <p:txBody>
          <a:bodyPr/>
          <a:lstStyle/>
          <a:p>
            <a:r>
              <a:rPr lang="en-US" dirty="0" smtClean="0"/>
              <a:t>Compare and contrast the people “who move food from the farms to your kitchen shelves” with the people who shop in a supermarket.</a:t>
            </a:r>
          </a:p>
          <a:p>
            <a:r>
              <a:rPr lang="en-US" dirty="0" smtClean="0"/>
              <a:t>The story says that people try to pick the shortest line at the checkout counter.  </a:t>
            </a:r>
          </a:p>
          <a:p>
            <a:r>
              <a:rPr lang="en-US" dirty="0" smtClean="0"/>
              <a:t>Why might they want the shortest line?</a:t>
            </a:r>
          </a:p>
          <a:p>
            <a:r>
              <a:rPr lang="en-US" dirty="0" smtClean="0"/>
              <a:t>Is the shortest line always the best choice?</a:t>
            </a:r>
            <a:endParaRPr lang="en-US" dirty="0"/>
          </a:p>
        </p:txBody>
      </p:sp>
      <p:pic>
        <p:nvPicPr>
          <p:cNvPr id="4" name="Picture 2" descr="https://www.pearsonsuccessnet.com/temp-images/scorm/rdg10/na/en/0-328-73641-4/images/RDG10NA_03_01_04_BF.png"/>
          <p:cNvPicPr>
            <a:picLocks noChangeAspect="1" noChangeArrowheads="1"/>
          </p:cNvPicPr>
          <p:nvPr/>
        </p:nvPicPr>
        <p:blipFill>
          <a:blip r:embed="rId2" cstate="print"/>
          <a:srcRect/>
          <a:stretch>
            <a:fillRect/>
          </a:stretch>
        </p:blipFill>
        <p:spPr bwMode="auto">
          <a:xfrm>
            <a:off x="228600" y="228600"/>
            <a:ext cx="2286000" cy="1208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Corner Grocery Store vs. Supermarket</a:t>
            </a:r>
          </a:p>
          <a:p>
            <a:endParaRPr lang="en-US" dirty="0" smtClean="0"/>
          </a:p>
          <a:p>
            <a:endParaRPr lang="en-US" dirty="0" smtClean="0"/>
          </a:p>
          <a:p>
            <a:endParaRPr lang="en-US" dirty="0" smtClean="0"/>
          </a:p>
          <a:p>
            <a:endParaRPr lang="en-US" dirty="0" smtClean="0"/>
          </a:p>
          <a:p>
            <a:r>
              <a:rPr lang="en-US" dirty="0" smtClean="0"/>
              <a:t>End of comprehension review lesson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Multiple Meaning Words</a:t>
            </a:r>
            <a:endParaRPr lang="en-US" dirty="0"/>
          </a:p>
        </p:txBody>
      </p:sp>
      <p:sp>
        <p:nvSpPr>
          <p:cNvPr id="3" name="Content Placeholder 2"/>
          <p:cNvSpPr>
            <a:spLocks noGrp="1"/>
          </p:cNvSpPr>
          <p:nvPr>
            <p:ph idx="1"/>
          </p:nvPr>
        </p:nvSpPr>
        <p:spPr/>
        <p:txBody>
          <a:bodyPr>
            <a:normAutofit lnSpcReduction="10000"/>
          </a:bodyPr>
          <a:lstStyle/>
          <a:p>
            <a:r>
              <a:rPr lang="en-US" dirty="0" smtClean="0"/>
              <a:t>Have more than one meaning.</a:t>
            </a:r>
          </a:p>
          <a:p>
            <a:r>
              <a:rPr lang="en-US" dirty="0" smtClean="0"/>
              <a:t>Use context clues to help figure out correct meaning.</a:t>
            </a:r>
          </a:p>
          <a:p>
            <a:r>
              <a:rPr lang="en-US" dirty="0" smtClean="0"/>
              <a:t>Turn to page 134 and find the word </a:t>
            </a:r>
            <a:r>
              <a:rPr lang="en-US" i="1" dirty="0" smtClean="0"/>
              <a:t>rich</a:t>
            </a:r>
            <a:r>
              <a:rPr lang="en-US" dirty="0" smtClean="0"/>
              <a:t>.</a:t>
            </a:r>
          </a:p>
          <a:p>
            <a:r>
              <a:rPr lang="en-US" dirty="0" smtClean="0"/>
              <a:t>What are the two meanings?</a:t>
            </a:r>
          </a:p>
          <a:p>
            <a:r>
              <a:rPr lang="en-US" i="1" dirty="0" smtClean="0"/>
              <a:t>“Owning much money or property”</a:t>
            </a:r>
          </a:p>
          <a:p>
            <a:r>
              <a:rPr lang="en-US" i="1" dirty="0" smtClean="0"/>
              <a:t>“producing much, fertile”</a:t>
            </a:r>
          </a:p>
          <a:p>
            <a:r>
              <a:rPr lang="en-US" dirty="0" smtClean="0"/>
              <a:t>What meaning makes sense in that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endParaRPr lang="en-US" dirty="0"/>
          </a:p>
        </p:txBody>
      </p:sp>
      <p:sp>
        <p:nvSpPr>
          <p:cNvPr id="3" name="Content Placeholder 2"/>
          <p:cNvSpPr>
            <a:spLocks noGrp="1"/>
          </p:cNvSpPr>
          <p:nvPr>
            <p:ph idx="1"/>
          </p:nvPr>
        </p:nvSpPr>
        <p:spPr/>
        <p:txBody>
          <a:bodyPr/>
          <a:lstStyle/>
          <a:p>
            <a:r>
              <a:rPr lang="en-US" dirty="0" smtClean="0"/>
              <a:t>Complete page 95 worksheet</a:t>
            </a:r>
          </a:p>
          <a:p>
            <a:endParaRPr lang="en-US" dirty="0" smtClean="0"/>
          </a:p>
          <a:p>
            <a:endParaRPr lang="en-US" dirty="0" smtClean="0"/>
          </a:p>
          <a:p>
            <a:endParaRPr lang="en-US" dirty="0" smtClean="0"/>
          </a:p>
          <a:p>
            <a:endParaRPr lang="en-US" dirty="0" smtClean="0"/>
          </a:p>
          <a:p>
            <a:endParaRPr lang="en-US" dirty="0" smtClean="0"/>
          </a:p>
          <a:p>
            <a:r>
              <a:rPr lang="en-US" dirty="0" smtClean="0"/>
              <a:t>End of phonics review lesson</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Multiple Meaning Words</a:t>
            </a:r>
            <a:endParaRPr lang="en-US" dirty="0"/>
          </a:p>
        </p:txBody>
      </p:sp>
      <p:sp>
        <p:nvSpPr>
          <p:cNvPr id="3" name="Content Placeholder 2"/>
          <p:cNvSpPr>
            <a:spLocks noGrp="1"/>
          </p:cNvSpPr>
          <p:nvPr>
            <p:ph idx="1"/>
          </p:nvPr>
        </p:nvSpPr>
        <p:spPr/>
        <p:txBody>
          <a:bodyPr>
            <a:normAutofit/>
          </a:bodyPr>
          <a:lstStyle/>
          <a:p>
            <a:r>
              <a:rPr lang="en-US" dirty="0" smtClean="0"/>
              <a:t>On page 135 find the word </a:t>
            </a:r>
            <a:r>
              <a:rPr lang="en-US" i="1" dirty="0" smtClean="0"/>
              <a:t>pick.</a:t>
            </a:r>
            <a:endParaRPr lang="en-US" dirty="0" smtClean="0"/>
          </a:p>
          <a:p>
            <a:r>
              <a:rPr lang="en-US" dirty="0" smtClean="0"/>
              <a:t>What are the two meanings of pick?</a:t>
            </a:r>
          </a:p>
          <a:p>
            <a:r>
              <a:rPr lang="en-US" i="1" dirty="0" smtClean="0"/>
              <a:t>“to choose something”</a:t>
            </a:r>
          </a:p>
          <a:p>
            <a:r>
              <a:rPr lang="en-US" i="1" dirty="0" smtClean="0"/>
              <a:t>“to pull with your fingers”</a:t>
            </a:r>
          </a:p>
          <a:p>
            <a:r>
              <a:rPr lang="en-US" dirty="0" smtClean="0"/>
              <a:t>What meaning makes sense in that sentence?</a:t>
            </a:r>
          </a:p>
          <a:p>
            <a:endParaRPr lang="en-US" dirty="0" smtClean="0"/>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Complete worksheet page 66</a:t>
            </a:r>
          </a:p>
          <a:p>
            <a:endParaRPr lang="en-US" dirty="0" smtClean="0"/>
          </a:p>
          <a:p>
            <a:endParaRPr lang="en-US" dirty="0" smtClean="0"/>
          </a:p>
          <a:p>
            <a:endParaRPr lang="en-US" dirty="0" smtClean="0"/>
          </a:p>
          <a:p>
            <a:endParaRPr lang="en-US" dirty="0" smtClean="0"/>
          </a:p>
          <a:p>
            <a:endParaRPr lang="en-US" dirty="0" smtClean="0"/>
          </a:p>
          <a:p>
            <a:r>
              <a:rPr lang="en-US" dirty="0" smtClean="0"/>
              <a:t>End of vocabulary review lesson</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Conventions:  Types of Sentences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Imperative</a:t>
            </a:r>
            <a:r>
              <a:rPr lang="en-US" dirty="0" smtClean="0"/>
              <a:t>: commands tell someone to do something. End with a period.</a:t>
            </a:r>
          </a:p>
          <a:p>
            <a:endParaRPr lang="en-US" dirty="0" smtClean="0"/>
          </a:p>
          <a:p>
            <a:r>
              <a:rPr lang="en-US" b="1" dirty="0" smtClean="0"/>
              <a:t>Exclamatory</a:t>
            </a:r>
            <a:r>
              <a:rPr lang="en-US" dirty="0" smtClean="0"/>
              <a:t>: exclamations show strong feeling, such as surprise or excitement. End with exclamation point.</a:t>
            </a:r>
          </a:p>
          <a:p>
            <a:endParaRPr lang="en-US" dirty="0" smtClean="0"/>
          </a:p>
          <a:p>
            <a:pPr>
              <a:buNone/>
            </a:pPr>
            <a:r>
              <a:rPr lang="en-US" dirty="0" smtClean="0"/>
              <a:t>Add correct punctuation and identify type of sentence.</a:t>
            </a:r>
          </a:p>
          <a:p>
            <a:pPr>
              <a:buNone/>
            </a:pPr>
            <a:endParaRPr lang="en-US" dirty="0" smtClean="0"/>
          </a:p>
          <a:p>
            <a:r>
              <a:rPr lang="en-US" dirty="0" smtClean="0"/>
              <a:t>Please go to the store after school</a:t>
            </a:r>
          </a:p>
          <a:p>
            <a:r>
              <a:rPr lang="en-US" dirty="0" smtClean="0"/>
              <a:t>What a great park this is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Complete worksheet page 102</a:t>
            </a:r>
          </a:p>
          <a:p>
            <a:endParaRPr lang="en-US" dirty="0" smtClean="0"/>
          </a:p>
          <a:p>
            <a:endParaRPr lang="en-US" dirty="0" smtClean="0"/>
          </a:p>
          <a:p>
            <a:endParaRPr lang="en-US" dirty="0" smtClean="0"/>
          </a:p>
          <a:p>
            <a:endParaRPr lang="en-US" dirty="0" smtClean="0"/>
          </a:p>
          <a:p>
            <a:r>
              <a:rPr lang="en-US" dirty="0" smtClean="0"/>
              <a:t>End of conventions lesson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t>Literary Elements:</a:t>
            </a:r>
          </a:p>
          <a:p>
            <a:endParaRPr lang="en-US" b="1" u="sng" dirty="0" smtClean="0"/>
          </a:p>
          <a:p>
            <a:r>
              <a:rPr lang="en-US" dirty="0" smtClean="0"/>
              <a:t>A </a:t>
            </a:r>
            <a:r>
              <a:rPr lang="en-US" b="1" dirty="0" smtClean="0"/>
              <a:t>character</a:t>
            </a:r>
            <a:r>
              <a:rPr lang="en-US" dirty="0" smtClean="0"/>
              <a:t> is a person or an animal in a story.</a:t>
            </a:r>
          </a:p>
          <a:p>
            <a:r>
              <a:rPr lang="en-US" dirty="0" smtClean="0"/>
              <a:t>A </a:t>
            </a:r>
            <a:r>
              <a:rPr lang="en-US" b="1" dirty="0" smtClean="0"/>
              <a:t>setting</a:t>
            </a:r>
            <a:r>
              <a:rPr lang="en-US" dirty="0" smtClean="0"/>
              <a:t> is when and where a story takes place.</a:t>
            </a:r>
          </a:p>
          <a:p>
            <a:r>
              <a:rPr lang="en-US" dirty="0" smtClean="0"/>
              <a:t>The </a:t>
            </a:r>
            <a:r>
              <a:rPr lang="en-US" b="1" dirty="0" smtClean="0"/>
              <a:t>theme</a:t>
            </a:r>
            <a:r>
              <a:rPr lang="en-US" dirty="0" smtClean="0"/>
              <a:t> is the lesson or meaning of a story.</a:t>
            </a:r>
          </a:p>
          <a:p>
            <a:endParaRPr lang="en-US" dirty="0"/>
          </a:p>
          <a:p>
            <a:pPr>
              <a:buNone/>
            </a:pPr>
            <a:endParaRPr lang="en-US" dirty="0" smtClean="0"/>
          </a:p>
          <a:p>
            <a:endParaRPr lang="en-US" dirty="0" smtClean="0"/>
          </a:p>
          <a:p>
            <a:endParaRPr lang="en-US" dirty="0"/>
          </a:p>
        </p:txBody>
      </p:sp>
      <p:sp>
        <p:nvSpPr>
          <p:cNvPr id="4" name="Title 1"/>
          <p:cNvSpPr>
            <a:spLocks noGrp="1"/>
          </p:cNvSpPr>
          <p:nvPr>
            <p:ph type="title"/>
          </p:nvPr>
        </p:nvSpPr>
        <p:spPr/>
        <p:txBody>
          <a:bodyPr>
            <a:noAutofit/>
          </a:bodyPr>
          <a:lstStyle/>
          <a:p>
            <a:r>
              <a:rPr lang="en-US" sz="4000" dirty="0" smtClean="0">
                <a:latin typeface="Arial Black" pitchFamily="34" charset="0"/>
              </a:rPr>
              <a:t>           </a:t>
            </a:r>
            <a:r>
              <a:rPr lang="en-US" sz="4000" u="sng" dirty="0" smtClean="0"/>
              <a:t>When Charlie </a:t>
            </a:r>
            <a:r>
              <a:rPr lang="en-US" sz="4000" dirty="0" smtClean="0"/>
              <a:t>    </a:t>
            </a:r>
            <a:br>
              <a:rPr lang="en-US" sz="4000" dirty="0" smtClean="0"/>
            </a:br>
            <a:r>
              <a:rPr lang="en-US" sz="4000" dirty="0" smtClean="0"/>
              <a:t>            </a:t>
            </a:r>
            <a:r>
              <a:rPr lang="en-US" sz="4000" u="sng" dirty="0" err="1" smtClean="0"/>
              <a:t>McButton</a:t>
            </a:r>
            <a:r>
              <a:rPr lang="en-US" sz="4000" u="sng" dirty="0" smtClean="0"/>
              <a:t> Lost Power</a:t>
            </a:r>
            <a:endParaRPr lang="en-US" sz="4000" u="sng" dirty="0"/>
          </a:p>
        </p:txBody>
      </p:sp>
      <p:pic>
        <p:nvPicPr>
          <p:cNvPr id="5" name="Picture 4" descr="charlie mcbutton_BF.png"/>
          <p:cNvPicPr>
            <a:picLocks noChangeAspect="1"/>
          </p:cNvPicPr>
          <p:nvPr/>
        </p:nvPicPr>
        <p:blipFill>
          <a:blip r:embed="rId2" cstate="print"/>
          <a:stretch>
            <a:fillRect/>
          </a:stretch>
        </p:blipFill>
        <p:spPr>
          <a:xfrm>
            <a:off x="228600" y="228600"/>
            <a:ext cx="2210266" cy="11682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u="sng" dirty="0" smtClean="0"/>
              <a:t>When Charlie </a:t>
            </a:r>
            <a:r>
              <a:rPr lang="en-US" u="sng" dirty="0" err="1" smtClean="0"/>
              <a:t>McButton</a:t>
            </a:r>
            <a:r>
              <a:rPr lang="en-US" u="sng" dirty="0" smtClean="0"/>
              <a:t> Lost Power</a:t>
            </a:r>
            <a:endParaRPr lang="en-US" u="sng" dirty="0"/>
          </a:p>
        </p:txBody>
      </p:sp>
      <p:sp>
        <p:nvSpPr>
          <p:cNvPr id="3" name="Content Placeholder 2"/>
          <p:cNvSpPr>
            <a:spLocks noGrp="1"/>
          </p:cNvSpPr>
          <p:nvPr>
            <p:ph idx="1"/>
          </p:nvPr>
        </p:nvSpPr>
        <p:spPr/>
        <p:txBody>
          <a:bodyPr/>
          <a:lstStyle/>
          <a:p>
            <a:r>
              <a:rPr lang="en-US" dirty="0" smtClean="0"/>
              <a:t>reread pages 42 &amp; 43</a:t>
            </a:r>
          </a:p>
          <a:p>
            <a:r>
              <a:rPr lang="en-US" dirty="0" smtClean="0"/>
              <a:t>What are Charlie and Isabel Jane doing?</a:t>
            </a:r>
          </a:p>
          <a:p>
            <a:r>
              <a:rPr lang="en-US" dirty="0" smtClean="0"/>
              <a:t>What is their relationship?</a:t>
            </a:r>
          </a:p>
          <a:p>
            <a:r>
              <a:rPr lang="en-US" dirty="0" smtClean="0"/>
              <a:t>How has their relationship changed since earlier in the story?</a:t>
            </a:r>
          </a:p>
          <a:p>
            <a:r>
              <a:rPr lang="en-US" dirty="0" smtClean="0"/>
              <a:t>Summarize the details for plot.</a:t>
            </a:r>
          </a:p>
          <a:p>
            <a:r>
              <a:rPr lang="en-US" dirty="0" smtClean="0"/>
              <a:t>What is the setting on these two pages?</a:t>
            </a:r>
            <a:endParaRPr lang="en-US" dirty="0"/>
          </a:p>
        </p:txBody>
      </p:sp>
      <p:pic>
        <p:nvPicPr>
          <p:cNvPr id="58370" name="Picture 2" descr="https://www.pearsonsuccessnet.com/temp-images/scorm/rdg10/na/en/0-328-73641-4/images/RDG10NA_03_01_01_BF.png"/>
          <p:cNvPicPr>
            <a:picLocks noChangeAspect="1" noChangeArrowheads="1"/>
          </p:cNvPicPr>
          <p:nvPr/>
        </p:nvPicPr>
        <p:blipFill>
          <a:blip r:embed="rId2" cstate="print"/>
          <a:srcRect/>
          <a:stretch>
            <a:fillRect/>
          </a:stretch>
        </p:blipFill>
        <p:spPr bwMode="auto">
          <a:xfrm>
            <a:off x="228600" y="152400"/>
            <a:ext cx="2286000" cy="1208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u="sng" dirty="0" smtClean="0"/>
              <a:t>When Charlie </a:t>
            </a:r>
            <a:r>
              <a:rPr lang="en-US" u="sng" dirty="0" err="1" smtClean="0"/>
              <a:t>McButton</a:t>
            </a:r>
            <a:r>
              <a:rPr lang="en-US" u="sng" dirty="0" smtClean="0"/>
              <a:t> Lost Power</a:t>
            </a:r>
            <a:endParaRPr lang="en-US" dirty="0"/>
          </a:p>
        </p:txBody>
      </p:sp>
      <p:sp>
        <p:nvSpPr>
          <p:cNvPr id="3" name="Content Placeholder 2"/>
          <p:cNvSpPr>
            <a:spLocks noGrp="1"/>
          </p:cNvSpPr>
          <p:nvPr>
            <p:ph idx="1"/>
          </p:nvPr>
        </p:nvSpPr>
        <p:spPr/>
        <p:txBody>
          <a:bodyPr/>
          <a:lstStyle/>
          <a:p>
            <a:r>
              <a:rPr lang="en-US" dirty="0" smtClean="0"/>
              <a:t>What effect does the setting have on what Charlie and Isabel Jane are doing?</a:t>
            </a:r>
          </a:p>
          <a:p>
            <a:r>
              <a:rPr lang="en-US" dirty="0" smtClean="0"/>
              <a:t>Charlie and Isabel Jane are very creative.  Who do they pretend to be as they play?</a:t>
            </a:r>
          </a:p>
          <a:p>
            <a:r>
              <a:rPr lang="en-US" dirty="0" smtClean="0"/>
              <a:t>How does being creative and playing pretend help Charlie and Isabel Jane?</a:t>
            </a:r>
            <a:endParaRPr lang="en-US" dirty="0"/>
          </a:p>
        </p:txBody>
      </p:sp>
      <p:pic>
        <p:nvPicPr>
          <p:cNvPr id="4" name="Picture 2" descr="https://www.pearsonsuccessnet.com/temp-images/scorm/rdg10/na/en/0-328-73641-4/images/RDG10NA_03_01_01_BF.png"/>
          <p:cNvPicPr>
            <a:picLocks noChangeAspect="1" noChangeArrowheads="1"/>
          </p:cNvPicPr>
          <p:nvPr/>
        </p:nvPicPr>
        <p:blipFill>
          <a:blip r:embed="rId2" cstate="print"/>
          <a:srcRect/>
          <a:stretch>
            <a:fillRect/>
          </a:stretch>
        </p:blipFill>
        <p:spPr bwMode="auto">
          <a:xfrm>
            <a:off x="228600" y="152400"/>
            <a:ext cx="2286000" cy="12083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Complete worksheet: The Lemonade Stand</a:t>
            </a:r>
          </a:p>
          <a:p>
            <a:endParaRPr lang="en-US" dirty="0" smtClean="0"/>
          </a:p>
          <a:p>
            <a:endParaRPr lang="en-US" dirty="0" smtClean="0"/>
          </a:p>
          <a:p>
            <a:endParaRPr lang="en-US" dirty="0" smtClean="0"/>
          </a:p>
          <a:p>
            <a:endParaRPr lang="en-US" dirty="0" smtClean="0"/>
          </a:p>
          <a:p>
            <a:endParaRPr lang="en-US" dirty="0" smtClean="0"/>
          </a:p>
          <a:p>
            <a:r>
              <a:rPr lang="en-US" dirty="0" smtClean="0"/>
              <a:t>End of comprehension review</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1774</Words>
  <Application>Microsoft Office PowerPoint</Application>
  <PresentationFormat>On-screen Show (4:3)</PresentationFormat>
  <Paragraphs>411</Paragraphs>
  <Slides>53</Slides>
  <Notes>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Unit 1 Review </vt:lpstr>
      <vt:lpstr>When Charlie McButton Lost Power </vt:lpstr>
      <vt:lpstr>Phonics: Syllables VC/CV</vt:lpstr>
      <vt:lpstr>Slide 4</vt:lpstr>
      <vt:lpstr>Slide 5</vt:lpstr>
      <vt:lpstr>           When Charlie                  McButton Lost Power</vt:lpstr>
      <vt:lpstr>                    When Charlie McButton Lost Power</vt:lpstr>
      <vt:lpstr>                  When Charlie McButton Lost Power</vt:lpstr>
      <vt:lpstr>Slide 9</vt:lpstr>
      <vt:lpstr>Vocabulary: Homonym</vt:lpstr>
      <vt:lpstr>Vocabulary: Homonym</vt:lpstr>
      <vt:lpstr>Slide 12</vt:lpstr>
      <vt:lpstr>Conventions: Sentences </vt:lpstr>
      <vt:lpstr>Slide 14</vt:lpstr>
      <vt:lpstr>What About Me?</vt:lpstr>
      <vt:lpstr>Phonics: Plurals –s, -es, -ies</vt:lpstr>
      <vt:lpstr>Slide 17</vt:lpstr>
      <vt:lpstr>Slide 18</vt:lpstr>
      <vt:lpstr>     What About Me?</vt:lpstr>
      <vt:lpstr>What About Me?</vt:lpstr>
      <vt:lpstr>What About Me?</vt:lpstr>
      <vt:lpstr>Slide 22</vt:lpstr>
      <vt:lpstr>Vocabulary- Compound Words</vt:lpstr>
      <vt:lpstr>Slide 24</vt:lpstr>
      <vt:lpstr>Conventions: Subjects and Predicates</vt:lpstr>
      <vt:lpstr>Slide 26</vt:lpstr>
      <vt:lpstr>Kumak’s Fish</vt:lpstr>
      <vt:lpstr>Phonics- Endings –ed, -ing, -er, -est</vt:lpstr>
      <vt:lpstr>Phonics- Endings –ed, -ing, -er, -est</vt:lpstr>
      <vt:lpstr>Slide 30</vt:lpstr>
      <vt:lpstr>Slide 31</vt:lpstr>
      <vt:lpstr>Comprehension Skill: Sequence</vt:lpstr>
      <vt:lpstr>Kumak’s Fish </vt:lpstr>
      <vt:lpstr>Kumak’s Fish</vt:lpstr>
      <vt:lpstr>Slide 35</vt:lpstr>
      <vt:lpstr>Vocabulary – Unknown Words</vt:lpstr>
      <vt:lpstr>Vocabulary – Unknown Words</vt:lpstr>
      <vt:lpstr>Slide 38</vt:lpstr>
      <vt:lpstr>Conventions: Types of Sentences</vt:lpstr>
      <vt:lpstr>Conventions:  Types of Sentences</vt:lpstr>
      <vt:lpstr>Slide 41</vt:lpstr>
      <vt:lpstr>Supermarket </vt:lpstr>
      <vt:lpstr>Phonics: Vowel Digraphs  ee, ea; ai ay; oa, ow </vt:lpstr>
      <vt:lpstr>Phonics: Vowel Digraphs  ee, ea; ai ay; oa, ow </vt:lpstr>
      <vt:lpstr>Slide 45</vt:lpstr>
      <vt:lpstr>Supermarket</vt:lpstr>
      <vt:lpstr>Supermarket</vt:lpstr>
      <vt:lpstr>Slide 48</vt:lpstr>
      <vt:lpstr>Vocabulary: Multiple Meaning Words</vt:lpstr>
      <vt:lpstr>Vocabulary:  Multiple Meaning Words</vt:lpstr>
      <vt:lpstr>Slide 51</vt:lpstr>
      <vt:lpstr>Conventions:  Types of Sentences</vt:lpstr>
      <vt:lpstr>Slide 53</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Kimberly Williams</dc:creator>
  <cp:lastModifiedBy>Sara Cullen</cp:lastModifiedBy>
  <cp:revision>21</cp:revision>
  <dcterms:created xsi:type="dcterms:W3CDTF">2012-09-16T20:52:21Z</dcterms:created>
  <dcterms:modified xsi:type="dcterms:W3CDTF">2013-09-24T00:03:19Z</dcterms:modified>
</cp:coreProperties>
</file>